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73" r:id="rId4"/>
    <p:sldId id="263" r:id="rId5"/>
    <p:sldId id="274" r:id="rId6"/>
    <p:sldId id="276" r:id="rId7"/>
    <p:sldId id="266" r:id="rId8"/>
    <p:sldId id="277" r:id="rId9"/>
    <p:sldId id="278" r:id="rId10"/>
    <p:sldId id="279" r:id="rId11"/>
    <p:sldId id="281" r:id="rId12"/>
    <p:sldId id="297" r:id="rId13"/>
    <p:sldId id="282" r:id="rId14"/>
    <p:sldId id="269" r:id="rId15"/>
    <p:sldId id="318" r:id="rId16"/>
    <p:sldId id="268" r:id="rId17"/>
    <p:sldId id="265" r:id="rId18"/>
    <p:sldId id="298" r:id="rId19"/>
    <p:sldId id="271" r:id="rId20"/>
    <p:sldId id="272" r:id="rId21"/>
    <p:sldId id="275" r:id="rId22"/>
    <p:sldId id="299" r:id="rId23"/>
    <p:sldId id="300" r:id="rId24"/>
    <p:sldId id="303" r:id="rId25"/>
    <p:sldId id="290" r:id="rId26"/>
    <p:sldId id="301" r:id="rId27"/>
    <p:sldId id="302" r:id="rId28"/>
    <p:sldId id="283" r:id="rId29"/>
    <p:sldId id="320" r:id="rId30"/>
    <p:sldId id="280" r:id="rId31"/>
    <p:sldId id="304" r:id="rId32"/>
    <p:sldId id="284" r:id="rId33"/>
    <p:sldId id="286" r:id="rId34"/>
    <p:sldId id="287" r:id="rId35"/>
    <p:sldId id="285" r:id="rId36"/>
    <p:sldId id="288" r:id="rId37"/>
    <p:sldId id="289" r:id="rId38"/>
    <p:sldId id="321" r:id="rId39"/>
    <p:sldId id="322" r:id="rId40"/>
    <p:sldId id="295" r:id="rId41"/>
    <p:sldId id="313" r:id="rId42"/>
    <p:sldId id="307" r:id="rId43"/>
    <p:sldId id="308" r:id="rId44"/>
    <p:sldId id="310" r:id="rId45"/>
    <p:sldId id="309" r:id="rId46"/>
    <p:sldId id="311" r:id="rId47"/>
    <p:sldId id="326" r:id="rId48"/>
    <p:sldId id="315" r:id="rId49"/>
    <p:sldId id="306" r:id="rId50"/>
    <p:sldId id="325" r:id="rId51"/>
    <p:sldId id="327" r:id="rId52"/>
    <p:sldId id="328" r:id="rId53"/>
    <p:sldId id="329" r:id="rId54"/>
    <p:sldId id="316" r:id="rId55"/>
    <p:sldId id="29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E3EBAD-2103-4392-AD34-BA454B4393A1}">
          <p14:sldIdLst>
            <p14:sldId id="256"/>
            <p14:sldId id="257"/>
            <p14:sldId id="273"/>
            <p14:sldId id="263"/>
            <p14:sldId id="274"/>
            <p14:sldId id="276"/>
            <p14:sldId id="266"/>
            <p14:sldId id="277"/>
            <p14:sldId id="278"/>
            <p14:sldId id="279"/>
            <p14:sldId id="281"/>
            <p14:sldId id="297"/>
            <p14:sldId id="282"/>
            <p14:sldId id="269"/>
            <p14:sldId id="318"/>
            <p14:sldId id="268"/>
            <p14:sldId id="265"/>
            <p14:sldId id="298"/>
            <p14:sldId id="271"/>
            <p14:sldId id="272"/>
            <p14:sldId id="275"/>
            <p14:sldId id="299"/>
            <p14:sldId id="300"/>
            <p14:sldId id="303"/>
            <p14:sldId id="290"/>
            <p14:sldId id="301"/>
            <p14:sldId id="302"/>
            <p14:sldId id="283"/>
            <p14:sldId id="320"/>
            <p14:sldId id="280"/>
            <p14:sldId id="304"/>
            <p14:sldId id="284"/>
            <p14:sldId id="286"/>
            <p14:sldId id="287"/>
            <p14:sldId id="285"/>
            <p14:sldId id="288"/>
            <p14:sldId id="289"/>
            <p14:sldId id="321"/>
            <p14:sldId id="322"/>
            <p14:sldId id="295"/>
            <p14:sldId id="313"/>
            <p14:sldId id="307"/>
            <p14:sldId id="308"/>
            <p14:sldId id="310"/>
            <p14:sldId id="309"/>
            <p14:sldId id="311"/>
            <p14:sldId id="326"/>
            <p14:sldId id="315"/>
            <p14:sldId id="306"/>
            <p14:sldId id="325"/>
            <p14:sldId id="327"/>
            <p14:sldId id="328"/>
            <p14:sldId id="329"/>
            <p14:sldId id="316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20" autoAdjust="0"/>
  </p:normalViewPr>
  <p:slideViewPr>
    <p:cSldViewPr snapToGrid="0">
      <p:cViewPr varScale="1">
        <p:scale>
          <a:sx n="93" d="100"/>
          <a:sy n="93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8FB5C-59E0-4F18-A7BC-9CB763382F45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15B9-398C-456B-BAE0-BC04CF93E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4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7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0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3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15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97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9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7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9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0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15B9-398C-456B-BAE0-BC04CF93E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AF04-F757-4C72-AFAA-7BA88E455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F0A6F-3033-47DB-B431-E5B0F069A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6779-F1C0-424B-9482-7DD52EE4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489E8-33BB-4AB5-9F1E-FE2BF55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6D30-D55E-4D1C-8F23-24FA427A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2010E-172F-4FA9-A593-0CBA8A03C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5C30-0FB2-4F37-94AA-168D8333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47451-0D42-46AB-AF8D-E2DF779C4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AF36-FB45-410D-B115-E677366C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12087-FC8B-44B5-BA27-3AD809D9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AC0CC-2B96-4F38-AB2E-BED27813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0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308F6-3B62-4DF7-82BC-748A77F8E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65F6B-8A7A-42C3-B26F-05470843A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9601F-E6F9-4422-8E5B-D7E27DA5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8297B-C84F-46C9-BAA5-117C4A51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3943-BD75-49F1-95E2-69D52912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4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772A-5BF3-4703-B1FC-B0D74F21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916968"/>
            <a:ext cx="10515600" cy="762203"/>
          </a:xfrm>
        </p:spPr>
        <p:txBody>
          <a:bodyPr/>
          <a:lstStyle>
            <a:lvl1pPr>
              <a:defRPr b="1"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0B1D-2048-4827-A03D-AF31F089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1753985"/>
            <a:ext cx="10515600" cy="48597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9B038-5310-462E-88A4-13BF9146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7E5EA-21B9-4EF9-A787-659BC997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D2FE8-661E-4EC5-883E-9AACA435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A8F2-8CF3-4C13-8D7D-8AA2DE22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7C2A-7BEA-4BD5-88E5-7D8FB976F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F6C6-252A-47F6-B617-E858E48E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95B1E-16FD-4FB9-8A7F-267A6E55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06AE6-6E67-400A-80B0-41F3FF41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2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2323-A7D6-412E-ACDD-5D6A9297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0BF9-2719-4DE0-948E-0D30C08EA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68CB4-FEAF-4FF4-85FE-A5221F8CD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181F-1DDE-4AE8-A8F2-8658FF8F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C7CC-1022-4CA5-B95F-4A270768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8B8BA-37E8-45E0-BEC7-357A010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3945-5CD6-4B77-B6FF-C27EBAEA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97A5-FB5A-495D-9575-489A4508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8B318-ACC1-4DC3-BC89-BA7C9BC6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A5D2A-1F3C-4552-9CBA-BA6B0A9C2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FCCD2-DA23-4DAB-8990-5EAAC230E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3B822-754C-435B-AD8C-BCA9ACAD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5AE4A-5246-4574-BD7F-45E49BD3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51CF6-EB9E-40F7-9103-BE780DB9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578D-FD55-4735-AE5B-264B646D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80513-B502-427A-8787-934BD77F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D8C81-F008-4EE5-8684-D52C3370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BB8A0-85FC-4E94-B22C-55CA5C12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1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9B455-8CEA-43DF-9624-68C73342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2B009-75F0-4929-8E87-6D30FEA4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1A19-2EDF-43CF-994C-307295C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4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EF5D-3425-4262-A4A8-D5743DE4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0F9C-8C39-40E9-BD42-DDCFE73B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8F231-F93A-4796-B7A9-1FEAA4F40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E735D-941B-4987-94BF-BDF08287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1DE8A-2808-44F4-934C-4B712678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719ED-757F-4887-8A3A-AA5A2CE0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2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F2E5-E572-4B21-B783-F357DBCF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7B923-C643-4C85-94F4-D5D531E6C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9BA5A-03A6-4D3A-82DB-ED21134B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7D59-DFD9-4F23-A7F6-2C8E812B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002B0-03E5-4433-A3CA-6BCD7097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23051-DB97-4D57-BDB2-49D8D4E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7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D35F3-BB02-471A-986C-5B40F7DF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6443C-9B08-4FC2-9E9C-776E0DE5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64BF-F7B6-464B-9BC9-3334B70A7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082C-BACB-43D8-B078-EE8AE17D968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BBFA8-9A5F-4AFC-967C-83B4979C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7A2BD-0797-4F99-AC46-B1F8A3D50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6215-A961-40DB-8F6D-076FEDA3C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pfamber@firstwatch.net" TargetMode="External"/><Relationship Id="rId7" Type="http://schemas.openxmlformats.org/officeDocument/2006/relationships/hyperlink" Target="mailto:JoinRIN@firstwatch.ne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mbaker@firstwatch.net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05FB-A573-4D61-A2A6-FF0A7D889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488" y="8927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Conversations that Matter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COVID - Flu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9083E-A9ED-486A-AEC9-E7D4DAE0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865" y="3762327"/>
            <a:ext cx="2368623" cy="231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032C65-ED24-454D-8668-E953006C027A}"/>
              </a:ext>
            </a:extLst>
          </p:cNvPr>
          <p:cNvSpPr txBox="1"/>
          <p:nvPr/>
        </p:nvSpPr>
        <p:spPr>
          <a:xfrm>
            <a:off x="8331856" y="6051760"/>
            <a:ext cx="21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Silvia R. Verdugo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713F2-0686-4E93-91C6-B9CD55212B2A}"/>
              </a:ext>
            </a:extLst>
          </p:cNvPr>
          <p:cNvSpPr txBox="1"/>
          <p:nvPr/>
        </p:nvSpPr>
        <p:spPr>
          <a:xfrm>
            <a:off x="2072161" y="6051760"/>
            <a:ext cx="21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Pam Farber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B7119-4B46-4E69-90E4-F6C621919586}"/>
              </a:ext>
            </a:extLst>
          </p:cNvPr>
          <p:cNvSpPr txBox="1"/>
          <p:nvPr/>
        </p:nvSpPr>
        <p:spPr>
          <a:xfrm>
            <a:off x="4753529" y="6055095"/>
            <a:ext cx="25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Taigman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1C284A-F22F-4F3D-AEB5-423015457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451" y="3762327"/>
            <a:ext cx="2289433" cy="22894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53CB31-437C-4EFC-89FD-6B3FA7681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395" y="3762327"/>
            <a:ext cx="2289433" cy="22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3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EF24A620-EA03-48F7-9905-1B6CE7F46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443110"/>
              </p:ext>
            </p:extLst>
          </p:nvPr>
        </p:nvGraphicFramePr>
        <p:xfrm>
          <a:off x="0" y="430931"/>
          <a:ext cx="12192000" cy="599613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948129998"/>
                    </a:ext>
                  </a:extLst>
                </a:gridCol>
              </a:tblGrid>
              <a:tr h="846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lt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CDC – COVID - 19</a:t>
                      </a:r>
                    </a:p>
                  </a:txBody>
                  <a:tcPr>
                    <a:solidFill>
                      <a:srgbClr val="0D0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70470"/>
                  </a:ext>
                </a:extLst>
              </a:tr>
              <a:tr h="85343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5464"/>
                  </a:ext>
                </a:extLst>
              </a:tr>
              <a:tr h="8592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30464"/>
                  </a:ext>
                </a:extLst>
              </a:tr>
              <a:tr h="8592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9407"/>
                  </a:ext>
                </a:extLst>
              </a:tr>
              <a:tr h="8592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1916"/>
                  </a:ext>
                </a:extLst>
              </a:tr>
              <a:tr h="8592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56921"/>
                  </a:ext>
                </a:extLst>
              </a:tr>
              <a:tr h="85925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60444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B45C41A-AF15-4CF9-B426-584BCE9296E7}"/>
              </a:ext>
            </a:extLst>
          </p:cNvPr>
          <p:cNvSpPr/>
          <p:nvPr/>
        </p:nvSpPr>
        <p:spPr>
          <a:xfrm>
            <a:off x="38594" y="1316074"/>
            <a:ext cx="4029075" cy="50006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5CBEE1-93EB-4793-940E-662E368FEC99}"/>
              </a:ext>
            </a:extLst>
          </p:cNvPr>
          <p:cNvSpPr/>
          <p:nvPr/>
        </p:nvSpPr>
        <p:spPr>
          <a:xfrm>
            <a:off x="4169420" y="1316074"/>
            <a:ext cx="3697526" cy="50006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88D372-62E8-4D65-B031-E446C3545E4B}"/>
              </a:ext>
            </a:extLst>
          </p:cNvPr>
          <p:cNvSpPr/>
          <p:nvPr/>
        </p:nvSpPr>
        <p:spPr>
          <a:xfrm>
            <a:off x="7907654" y="1307753"/>
            <a:ext cx="4278466" cy="50006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2DAC8-8037-4D12-B9C8-9E95B0EE0896}"/>
              </a:ext>
            </a:extLst>
          </p:cNvPr>
          <p:cNvSpPr txBox="1"/>
          <p:nvPr/>
        </p:nvSpPr>
        <p:spPr>
          <a:xfrm>
            <a:off x="58891" y="128908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EC5F2-6DD5-4F55-B6ED-65DCFFB83E04}"/>
              </a:ext>
            </a:extLst>
          </p:cNvPr>
          <p:cNvSpPr txBox="1"/>
          <p:nvPr/>
        </p:nvSpPr>
        <p:spPr>
          <a:xfrm>
            <a:off x="4372922" y="1305293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B: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ABC65-622B-4781-9853-848DEEF0CD69}"/>
              </a:ext>
            </a:extLst>
          </p:cNvPr>
          <p:cNvSpPr txBox="1"/>
          <p:nvPr/>
        </p:nvSpPr>
        <p:spPr>
          <a:xfrm>
            <a:off x="7945591" y="1316074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04F65-752F-4349-8960-4564091A06A5}"/>
              </a:ext>
            </a:extLst>
          </p:cNvPr>
          <p:cNvSpPr txBox="1"/>
          <p:nvPr/>
        </p:nvSpPr>
        <p:spPr>
          <a:xfrm>
            <a:off x="141123" y="2046671"/>
            <a:ext cx="3891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least 2 of the symptoms: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Fever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Chills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Rigors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Myalgia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Headache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Sore throat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Nausea or vomiting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Diarrhea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Fatigue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Congestion or runny nose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46059-B5B9-4E08-954C-D937CFB54412}"/>
              </a:ext>
            </a:extLst>
          </p:cNvPr>
          <p:cNvSpPr txBox="1"/>
          <p:nvPr/>
        </p:nvSpPr>
        <p:spPr>
          <a:xfrm>
            <a:off x="4217943" y="2046671"/>
            <a:ext cx="38913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least 1 of the symptoms: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Cough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Shortness of breath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Difficulty breathing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New olfactory disorder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New taste disorder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977D3-D0F4-4A32-88DB-2685EA331AC2}"/>
              </a:ext>
            </a:extLst>
          </p:cNvPr>
          <p:cNvSpPr txBox="1"/>
          <p:nvPr/>
        </p:nvSpPr>
        <p:spPr>
          <a:xfrm>
            <a:off x="7959677" y="2057452"/>
            <a:ext cx="38913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Severe respiratory illness + 1:</a:t>
            </a: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Pneumonia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Acute respiratory distress syndrome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4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EF24A620-EA03-48F7-9905-1B6CE7F46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17974"/>
              </p:ext>
            </p:extLst>
          </p:nvPr>
        </p:nvGraphicFramePr>
        <p:xfrm>
          <a:off x="97276" y="200411"/>
          <a:ext cx="11923274" cy="640475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923274">
                  <a:extLst>
                    <a:ext uri="{9D8B030D-6E8A-4147-A177-3AD203B41FA5}">
                      <a16:colId xmlns:a16="http://schemas.microsoft.com/office/drawing/2014/main" val="3948129998"/>
                    </a:ext>
                  </a:extLst>
                </a:gridCol>
              </a:tblGrid>
              <a:tr h="9158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 Light" panose="020B0304020202020204" pitchFamily="34" charset="0"/>
                        </a:rPr>
                        <a:t>WHO – Suspected COVID - 19</a:t>
                      </a:r>
                    </a:p>
                  </a:txBody>
                  <a:tcPr>
                    <a:solidFill>
                      <a:srgbClr val="0D0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70470"/>
                  </a:ext>
                </a:extLst>
              </a:tr>
              <a:tr h="90964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5464"/>
                  </a:ext>
                </a:extLst>
              </a:tr>
              <a:tr h="91585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30464"/>
                  </a:ext>
                </a:extLst>
              </a:tr>
              <a:tr h="91585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9407"/>
                  </a:ext>
                </a:extLst>
              </a:tr>
              <a:tr h="91585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1916"/>
                  </a:ext>
                </a:extLst>
              </a:tr>
              <a:tr h="91585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56921"/>
                  </a:ext>
                </a:extLst>
              </a:tr>
              <a:tr h="91585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60444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B45C41A-AF15-4CF9-B426-584BCE9296E7}"/>
              </a:ext>
            </a:extLst>
          </p:cNvPr>
          <p:cNvSpPr/>
          <p:nvPr/>
        </p:nvSpPr>
        <p:spPr>
          <a:xfrm>
            <a:off x="97276" y="1145387"/>
            <a:ext cx="6085277" cy="54597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88D372-62E8-4D65-B031-E446C3545E4B}"/>
              </a:ext>
            </a:extLst>
          </p:cNvPr>
          <p:cNvSpPr/>
          <p:nvPr/>
        </p:nvSpPr>
        <p:spPr>
          <a:xfrm>
            <a:off x="6290314" y="1145385"/>
            <a:ext cx="5646796" cy="5459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5F86C-2096-4B58-8482-26F52092F6AD}"/>
              </a:ext>
            </a:extLst>
          </p:cNvPr>
          <p:cNvSpPr txBox="1"/>
          <p:nvPr/>
        </p:nvSpPr>
        <p:spPr>
          <a:xfrm>
            <a:off x="254890" y="1668607"/>
            <a:ext cx="5657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Acute onset of fever + cough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or</a:t>
            </a:r>
          </a:p>
          <a:p>
            <a:r>
              <a:rPr lang="en-US" sz="2800" dirty="0"/>
              <a:t>2. Acute onset of 3 or &gt;: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8437D35-6629-4179-865D-75E6C085D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52042"/>
              </p:ext>
            </p:extLst>
          </p:nvPr>
        </p:nvGraphicFramePr>
        <p:xfrm>
          <a:off x="382122" y="3071037"/>
          <a:ext cx="5515584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5523">
                  <a:extLst>
                    <a:ext uri="{9D8B030D-6E8A-4147-A177-3AD203B41FA5}">
                      <a16:colId xmlns:a16="http://schemas.microsoft.com/office/drawing/2014/main" val="1494106082"/>
                    </a:ext>
                  </a:extLst>
                </a:gridCol>
                <a:gridCol w="3200061">
                  <a:extLst>
                    <a:ext uri="{9D8B030D-6E8A-4147-A177-3AD203B41FA5}">
                      <a16:colId xmlns:a16="http://schemas.microsoft.com/office/drawing/2014/main" val="209340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Fever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Sore throat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2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Cough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Coryza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Weakness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Dyspnea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5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Fatigue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Anorexia/nausea/vomit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Headache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Diarrhea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0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Myalgia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449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E68828B-48C6-412A-8C2E-DB626EFCAA77}"/>
              </a:ext>
            </a:extLst>
          </p:cNvPr>
          <p:cNvSpPr txBox="1"/>
          <p:nvPr/>
        </p:nvSpPr>
        <p:spPr>
          <a:xfrm>
            <a:off x="254890" y="5738801"/>
            <a:ext cx="4668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and</a:t>
            </a:r>
          </a:p>
          <a:p>
            <a:r>
              <a:rPr lang="en-US" sz="2800" dirty="0"/>
              <a:t>3. Epidemiological criteria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7106F-E4E4-4E8A-968D-2D433521A3A8}"/>
              </a:ext>
            </a:extLst>
          </p:cNvPr>
          <p:cNvSpPr txBox="1"/>
          <p:nvPr/>
        </p:nvSpPr>
        <p:spPr>
          <a:xfrm>
            <a:off x="6680529" y="1677071"/>
            <a:ext cx="51045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Severe Acute Respiratory Illness:</a:t>
            </a:r>
          </a:p>
          <a:p>
            <a:r>
              <a:rPr lang="en-US" sz="2800" dirty="0"/>
              <a:t>1. Acute Respiratory Infection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and</a:t>
            </a:r>
          </a:p>
          <a:p>
            <a:r>
              <a:rPr lang="en-US" sz="2800" dirty="0"/>
              <a:t>2. Fever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and</a:t>
            </a:r>
          </a:p>
          <a:p>
            <a:r>
              <a:rPr lang="en-US" sz="2800" dirty="0"/>
              <a:t>3. Cough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and</a:t>
            </a:r>
          </a:p>
          <a:p>
            <a:r>
              <a:rPr lang="en-US" sz="2800" dirty="0"/>
              <a:t>4. Onset last 10 days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and</a:t>
            </a:r>
          </a:p>
          <a:p>
            <a:r>
              <a:rPr lang="en-US" sz="2800" dirty="0"/>
              <a:t>5. Hospitalization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1FCFD-3106-4363-BAF1-D80825447C42}"/>
              </a:ext>
            </a:extLst>
          </p:cNvPr>
          <p:cNvSpPr txBox="1"/>
          <p:nvPr/>
        </p:nvSpPr>
        <p:spPr>
          <a:xfrm>
            <a:off x="97276" y="1066396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9C53C-9DE2-4F25-B89B-E12DD3F75C0B}"/>
              </a:ext>
            </a:extLst>
          </p:cNvPr>
          <p:cNvSpPr txBox="1"/>
          <p:nvPr/>
        </p:nvSpPr>
        <p:spPr>
          <a:xfrm>
            <a:off x="6290314" y="1122464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 B:</a:t>
            </a:r>
          </a:p>
        </p:txBody>
      </p:sp>
    </p:spTree>
    <p:extLst>
      <p:ext uri="{BB962C8B-B14F-4D97-AF65-F5344CB8AC3E}">
        <p14:creationId xmlns:p14="http://schemas.microsoft.com/office/powerpoint/2010/main" val="258651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B32670D-1085-49CB-B890-AB6A2870138F}"/>
              </a:ext>
            </a:extLst>
          </p:cNvPr>
          <p:cNvSpPr/>
          <p:nvPr/>
        </p:nvSpPr>
        <p:spPr>
          <a:xfrm>
            <a:off x="5312199" y="35301"/>
            <a:ext cx="5301557" cy="453669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1DFAF0-13EA-4AC2-B038-9291C2E4A7A2}"/>
              </a:ext>
            </a:extLst>
          </p:cNvPr>
          <p:cNvSpPr/>
          <p:nvPr/>
        </p:nvSpPr>
        <p:spPr>
          <a:xfrm>
            <a:off x="5137519" y="2464530"/>
            <a:ext cx="5375071" cy="434578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4DF81-9EBB-4F35-A6CC-D61DD5212DD0}"/>
              </a:ext>
            </a:extLst>
          </p:cNvPr>
          <p:cNvSpPr/>
          <p:nvPr/>
        </p:nvSpPr>
        <p:spPr>
          <a:xfrm>
            <a:off x="1781326" y="2247839"/>
            <a:ext cx="5375071" cy="45624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F9499E-C9A7-40E0-95CD-05D0F185B4DF}"/>
              </a:ext>
            </a:extLst>
          </p:cNvPr>
          <p:cNvSpPr/>
          <p:nvPr/>
        </p:nvSpPr>
        <p:spPr>
          <a:xfrm>
            <a:off x="1716884" y="47686"/>
            <a:ext cx="5301557" cy="443389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0597DD-1DAC-41FD-A950-7D69A37E8DBD}"/>
              </a:ext>
            </a:extLst>
          </p:cNvPr>
          <p:cNvSpPr/>
          <p:nvPr/>
        </p:nvSpPr>
        <p:spPr>
          <a:xfrm>
            <a:off x="3550759" y="816593"/>
            <a:ext cx="5545884" cy="5224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Fever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Cough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 Light" panose="020B0304020202020204" pitchFamily="34" charset="0"/>
              </a:rPr>
              <a:t>Acute Respiratory</a:t>
            </a:r>
          </a:p>
          <a:p>
            <a:pPr marL="742950" indent="-742950">
              <a:buFont typeface="+mj-lt"/>
              <a:buAutoNum type="arabicPeriod"/>
            </a:pPr>
            <a:endParaRPr lang="en-US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388CC-C13E-4E50-AD5B-24DF649301E9}"/>
              </a:ext>
            </a:extLst>
          </p:cNvPr>
          <p:cNvSpPr txBox="1"/>
          <p:nvPr/>
        </p:nvSpPr>
        <p:spPr>
          <a:xfrm>
            <a:off x="3096074" y="233929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 Light SemiCondensed" panose="020B0502040204020203" pitchFamily="34" charset="0"/>
              </a:rPr>
              <a:t>CDC - Influenza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6BF17-3DB3-442E-934D-F238A1E94151}"/>
              </a:ext>
            </a:extLst>
          </p:cNvPr>
          <p:cNvSpPr txBox="1"/>
          <p:nvPr/>
        </p:nvSpPr>
        <p:spPr>
          <a:xfrm>
            <a:off x="3200507" y="5996488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 Light SemiCondensed" panose="020B0502040204020203" pitchFamily="34" charset="0"/>
              </a:rPr>
              <a:t>WHO - COVID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469173-C8C7-4D70-866C-161DF4566BAA}"/>
              </a:ext>
            </a:extLst>
          </p:cNvPr>
          <p:cNvSpPr txBox="1"/>
          <p:nvPr/>
        </p:nvSpPr>
        <p:spPr>
          <a:xfrm>
            <a:off x="6866041" y="255212"/>
            <a:ext cx="269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 Light SemiCondensed" panose="020B0502040204020203" pitchFamily="34" charset="0"/>
              </a:rPr>
              <a:t>WHO - Influenza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339EED-03BB-41F0-A594-001BBBC00D75}"/>
              </a:ext>
            </a:extLst>
          </p:cNvPr>
          <p:cNvSpPr txBox="1"/>
          <p:nvPr/>
        </p:nvSpPr>
        <p:spPr>
          <a:xfrm>
            <a:off x="7018441" y="5977115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 Light SemiCondensed" panose="020B0502040204020203" pitchFamily="34" charset="0"/>
              </a:rPr>
              <a:t>CDC - COVID</a:t>
            </a:r>
          </a:p>
        </p:txBody>
      </p:sp>
    </p:spTree>
    <p:extLst>
      <p:ext uri="{BB962C8B-B14F-4D97-AF65-F5344CB8AC3E}">
        <p14:creationId xmlns:p14="http://schemas.microsoft.com/office/powerpoint/2010/main" val="263683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B3BF0-82B1-4E63-9E90-9AB54B814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25" t="13199" r="2615" b="12850"/>
          <a:stretch/>
        </p:blipFill>
        <p:spPr>
          <a:xfrm>
            <a:off x="1680305" y="1134363"/>
            <a:ext cx="6873145" cy="5588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58BAA-0DFD-4004-A972-E2180E317162}"/>
              </a:ext>
            </a:extLst>
          </p:cNvPr>
          <p:cNvSpPr txBox="1"/>
          <p:nvPr/>
        </p:nvSpPr>
        <p:spPr>
          <a:xfrm>
            <a:off x="780419" y="6614654"/>
            <a:ext cx="11411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https://www.cdc.gov/coronavirus/2019-ncov/downloads/global-covid-19/ILI-SARI-AFI-for-COVID-19.pdf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2F3B0-6A57-41B3-AEEC-12DB2CFE5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322" y="60756"/>
            <a:ext cx="7361905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6228DE-FCDB-4891-BA15-02AAEB07D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666" b="89758"/>
          <a:stretch/>
        </p:blipFill>
        <p:spPr>
          <a:xfrm>
            <a:off x="1526295" y="17351"/>
            <a:ext cx="9465757" cy="66533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0E1D09F-7DE4-4364-A25A-6B9F9BE69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6" r="54951" b="3807"/>
          <a:stretch/>
        </p:blipFill>
        <p:spPr>
          <a:xfrm>
            <a:off x="2894858" y="798400"/>
            <a:ext cx="5525242" cy="5807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C5DEF-FEB1-4C69-918C-149BF1F0B441}"/>
              </a:ext>
            </a:extLst>
          </p:cNvPr>
          <p:cNvSpPr txBox="1"/>
          <p:nvPr/>
        </p:nvSpPr>
        <p:spPr>
          <a:xfrm>
            <a:off x="780419" y="6614654"/>
            <a:ext cx="11411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https://www.cdc.gov/coronavirus/2019-ncov/downloads/global-covid-19/ILI-SARI-AFI-for-COVID-19.pdf</a:t>
            </a:r>
          </a:p>
        </p:txBody>
      </p:sp>
    </p:spTree>
    <p:extLst>
      <p:ext uri="{BB962C8B-B14F-4D97-AF65-F5344CB8AC3E}">
        <p14:creationId xmlns:p14="http://schemas.microsoft.com/office/powerpoint/2010/main" val="112468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587A3-0055-48A4-9F84-226C598E6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2017713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ookman Old Style" panose="02050604050505020204" pitchFamily="18" charset="0"/>
              </a:rPr>
              <a:t>Recommendations for EMS in regards to Flu</a:t>
            </a:r>
          </a:p>
        </p:txBody>
      </p:sp>
    </p:spTree>
    <p:extLst>
      <p:ext uri="{BB962C8B-B14F-4D97-AF65-F5344CB8AC3E}">
        <p14:creationId xmlns:p14="http://schemas.microsoft.com/office/powerpoint/2010/main" val="312162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0E2F-953B-4E8D-A07C-40B4F9FA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426637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A6B0-7211-4E6D-AB89-A8CFAF7B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753985"/>
            <a:ext cx="11025809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Just a Reminder 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syndrome/disease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caused by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the virus</a:t>
            </a:r>
          </a:p>
        </p:txBody>
      </p:sp>
    </p:spTree>
    <p:extLst>
      <p:ext uri="{BB962C8B-B14F-4D97-AF65-F5344CB8AC3E}">
        <p14:creationId xmlns:p14="http://schemas.microsoft.com/office/powerpoint/2010/main" val="86184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900-3095-4233-B7B6-4DB39A28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" y="541208"/>
            <a:ext cx="11489635" cy="762203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Seasonal Flu in the Midst of Pandemic Flu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4DA0-0EE9-4C11-AE5B-E3DC3827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585067"/>
            <a:ext cx="11092070" cy="428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 ways to go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Season?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</a:p>
          <a:p>
            <a:pPr marL="1200150" lvl="1" indent="-742950">
              <a:buAutoNum type="arabicPeriod" startAt="3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Worse than Normal</a:t>
            </a:r>
          </a:p>
        </p:txBody>
      </p:sp>
    </p:spTree>
    <p:extLst>
      <p:ext uri="{BB962C8B-B14F-4D97-AF65-F5344CB8AC3E}">
        <p14:creationId xmlns:p14="http://schemas.microsoft.com/office/powerpoint/2010/main" val="112310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87CB-4E7A-4380-8EF4-BA6BA313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0134"/>
            <a:ext cx="12192001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2020 Flu - Southern Hemisphere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DD9DD5-AB3B-454B-936A-298FB33882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3671" y="1669773"/>
          <a:ext cx="10071652" cy="4041915"/>
        </p:xfrm>
        <a:graphic>
          <a:graphicData uri="http://schemas.openxmlformats.org/drawingml/2006/table">
            <a:tbl>
              <a:tblPr firstRow="1" firstCol="1" bandRow="1"/>
              <a:tblGrid>
                <a:gridCol w="4704520">
                  <a:extLst>
                    <a:ext uri="{9D8B030D-6E8A-4147-A177-3AD203B41FA5}">
                      <a16:colId xmlns:a16="http://schemas.microsoft.com/office/drawing/2014/main" val="2612501515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173038259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1529196932"/>
                    </a:ext>
                  </a:extLst>
                </a:gridCol>
                <a:gridCol w="1961323">
                  <a:extLst>
                    <a:ext uri="{9D8B030D-6E8A-4147-A177-3AD203B41FA5}">
                      <a16:colId xmlns:a16="http://schemas.microsoft.com/office/drawing/2014/main" val="461000179"/>
                    </a:ext>
                  </a:extLst>
                </a:gridCol>
              </a:tblGrid>
              <a:tr h="848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Country in Southern Hemisphere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56729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Argentina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358644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80024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025875"/>
                  </a:ext>
                </a:extLst>
              </a:tr>
              <a:tr h="798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South Africa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460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3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BA56-6E47-4FFD-A070-C28BBF66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274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How’d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6B90-60A1-4ACD-8844-AA89FB7C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52" y="1210645"/>
            <a:ext cx="10515600" cy="5296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Aggressive Flu Vaccination 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Monitoring for All ILI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Testing for All Viruses/Contact Tracing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Travel Restrictions	</a:t>
            </a:r>
          </a:p>
        </p:txBody>
      </p:sp>
    </p:spTree>
    <p:extLst>
      <p:ext uri="{BB962C8B-B14F-4D97-AF65-F5344CB8AC3E}">
        <p14:creationId xmlns:p14="http://schemas.microsoft.com/office/powerpoint/2010/main" val="239770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9BDE-460C-4163-B89B-DCB97209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138" y="1250081"/>
            <a:ext cx="10515600" cy="762203"/>
          </a:xfrm>
        </p:spPr>
        <p:txBody>
          <a:bodyPr>
            <a:noAutofit/>
          </a:bodyPr>
          <a:lstStyle/>
          <a:p>
            <a:r>
              <a:rPr lang="en-US" sz="5400" b="0" dirty="0">
                <a:latin typeface="Bookman Old Style" panose="020506040505050202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8832E-9DC8-452E-9631-4644F2D58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138" y="2217134"/>
            <a:ext cx="10515600" cy="485974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History of Influenza </a:t>
            </a:r>
          </a:p>
          <a:p>
            <a:pPr marL="514350" indent="-514350">
              <a:buAutoNum type="arabicPeriod"/>
            </a:pPr>
            <a:r>
              <a:rPr lang="en-US" dirty="0"/>
              <a:t>Symptoms Flu vs COVID</a:t>
            </a:r>
          </a:p>
          <a:p>
            <a:pPr marL="514350" indent="-514350">
              <a:buAutoNum type="arabicPeriod"/>
            </a:pPr>
            <a:r>
              <a:rPr lang="en-US" dirty="0"/>
              <a:t>Recommendations for EMS in regards to Flu</a:t>
            </a:r>
          </a:p>
          <a:p>
            <a:pPr marL="514350" indent="-514350">
              <a:buAutoNum type="arabicPeriod"/>
            </a:pPr>
            <a:r>
              <a:rPr lang="en-US" dirty="0"/>
              <a:t>COVID &amp; Flu Vaccine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E4F9-6428-4970-A096-9DC48E9C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465321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>
                <a:latin typeface="Arial" panose="020B0604020202020204" pitchFamily="34" charset="0"/>
                <a:cs typeface="Arial" panose="020B0604020202020204" pitchFamily="34" charset="0"/>
              </a:rPr>
              <a:t>Also, Consistent Compliance with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3EBE-0B66-4B07-886A-A0AEDD53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1532938"/>
            <a:ext cx="10515600" cy="485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Proper Masking</a:t>
            </a:r>
          </a:p>
          <a:p>
            <a:pPr marL="457200" lvl="1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Social Distancing</a:t>
            </a:r>
          </a:p>
          <a:p>
            <a:pPr marL="457200" lvl="1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Stay at Home</a:t>
            </a:r>
          </a:p>
          <a:p>
            <a:pPr marL="457200" lvl="1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No Schools Open/Teleworking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8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45BD-F289-46ED-8714-182BE330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386882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2960-8E99-4DC4-8581-F44B3B28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1910699"/>
            <a:ext cx="10422835" cy="410605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Monitoring for ALL Influenza-like-illness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Testing for ALL Viruses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 Tracing &amp; Testing	</a:t>
            </a:r>
          </a:p>
        </p:txBody>
      </p:sp>
    </p:spTree>
    <p:extLst>
      <p:ext uri="{BB962C8B-B14F-4D97-AF65-F5344CB8AC3E}">
        <p14:creationId xmlns:p14="http://schemas.microsoft.com/office/powerpoint/2010/main" val="40882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635D-8809-4657-8302-690B2452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244274"/>
            <a:ext cx="10515600" cy="1138650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Be Prepared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FA2E-523D-444E-942A-CD881B2D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3" y="1382924"/>
            <a:ext cx="11728174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Flu + COVID =  ??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Flu or COVID + other Resp Virus = ??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RSV, Rhino V, Adeno V, Entero V, Parainfluenza)</a:t>
            </a:r>
          </a:p>
        </p:txBody>
      </p:sp>
    </p:spTree>
    <p:extLst>
      <p:ext uri="{BB962C8B-B14F-4D97-AF65-F5344CB8AC3E}">
        <p14:creationId xmlns:p14="http://schemas.microsoft.com/office/powerpoint/2010/main" val="68062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DC53-22A2-45BE-AA74-C9C0D777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842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With Novel Influenza A (H1N1)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81CE-FBD5-4CCF-98D8-2D43E343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305"/>
            <a:ext cx="10515600" cy="4134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Named 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nfluenza A (H1N1)pdm09 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strain seen in Seasonal Flu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SARS-CoV-2 can do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06323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FA2E-1AE2-49E6-919A-5D1DDB12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1" y="646093"/>
            <a:ext cx="11820938" cy="76220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Distinctions Between Flu &amp; COVID-19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6B92-2D86-4052-A213-829C1DE7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033"/>
            <a:ext cx="10515600" cy="3915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S/S similar for many Resp Viruses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Flu Onset Sudden / COVID More Gradual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COVID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have Loss of Smell/Taste</a:t>
            </a:r>
          </a:p>
        </p:txBody>
      </p:sp>
    </p:spTree>
    <p:extLst>
      <p:ext uri="{BB962C8B-B14F-4D97-AF65-F5344CB8AC3E}">
        <p14:creationId xmlns:p14="http://schemas.microsoft.com/office/powerpoint/2010/main" val="268109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1AD7-82F1-48F5-8868-BBF84F4B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373629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ALWAYS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717A7-F471-45F1-9422-F2C68F35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753985"/>
            <a:ext cx="11396870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of COVID infected: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No S/S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(40-50%)		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Mildly symptomatic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Even if S/S will develop, most infectious 1-2 days before symptoms appear</a:t>
            </a:r>
          </a:p>
        </p:txBody>
      </p:sp>
    </p:spTree>
    <p:extLst>
      <p:ext uri="{BB962C8B-B14F-4D97-AF65-F5344CB8AC3E}">
        <p14:creationId xmlns:p14="http://schemas.microsoft.com/office/powerpoint/2010/main" val="76314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46A7-947A-4DC3-B4C8-0A4CBF25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9023"/>
            <a:ext cx="10515600" cy="76220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0" dirty="0">
                <a:latin typeface="Arial" panose="020B0604020202020204" pitchFamily="34" charset="0"/>
                <a:cs typeface="Arial" panose="020B0604020202020204" pitchFamily="34" charset="0"/>
              </a:rPr>
              <a:t>What EMS Can Do</a:t>
            </a:r>
            <a:b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0C34-87AF-48F0-AF57-82CA1AA0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75" y="1726084"/>
            <a:ext cx="11726849" cy="491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Create Committee: Plan, Advise &amp; Decide: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Medical Direction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Operations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EMS Supervisor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Occupational Health/Designated ICO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Logistics / Quarter Master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09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9C2E-7144-480C-9B25-B62ADE5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8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Recommendations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BCD8-19CB-4310-A508-4CFE1642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753985"/>
            <a:ext cx="11476383" cy="453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EMS likely 1st Tier for COVID Vaccination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Meet with Local Health Officials - NOW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Get a Plan Ready - ASAP</a:t>
            </a:r>
          </a:p>
        </p:txBody>
      </p:sp>
    </p:spTree>
    <p:extLst>
      <p:ext uri="{BB962C8B-B14F-4D97-AF65-F5344CB8AC3E}">
        <p14:creationId xmlns:p14="http://schemas.microsoft.com/office/powerpoint/2010/main" val="217046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E621-B837-4FBB-AAD6-787E3278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373629"/>
            <a:ext cx="10515600" cy="1144275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Pre-Arrange for Viral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8A8E-B0DA-4C4A-88FC-72967188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923553"/>
            <a:ext cx="10782330" cy="4422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Must ID Virus(es)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Allows Correct Management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Local/State Public Health can help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28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3A3C-BB4C-438B-84DF-F19F6B83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404904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Viral Testing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1FDC-A40C-4B6A-A5CC-7C631F61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2101457"/>
            <a:ext cx="10515600" cy="3421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Fast Access  &amp;  Fast Results -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Ideal:	 	Respiratory Virus Panel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Minimum: 	Flu &amp; COVID Tests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3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8F47C-B6CD-400C-8B4D-116700CC7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1455738"/>
            <a:ext cx="9144000" cy="2387600"/>
          </a:xfrm>
        </p:spPr>
        <p:txBody>
          <a:bodyPr/>
          <a:lstStyle/>
          <a:p>
            <a:r>
              <a:rPr lang="en-US" sz="5400" dirty="0">
                <a:latin typeface="Bookman Old Style" panose="02050604050505020204" pitchFamily="18" charset="0"/>
              </a:rPr>
              <a:t>History of Influenza </a:t>
            </a:r>
          </a:p>
        </p:txBody>
      </p:sp>
    </p:spTree>
    <p:extLst>
      <p:ext uri="{BB962C8B-B14F-4D97-AF65-F5344CB8AC3E}">
        <p14:creationId xmlns:p14="http://schemas.microsoft.com/office/powerpoint/2010/main" val="1820562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1A5C-6E21-4A86-81BD-4340EC73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343945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PREVENT Flu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B480-D9C8-4FDF-8E7F-279FAD5F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1492108"/>
            <a:ext cx="10515600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Provide FREE Flu Vaccination Program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Educate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if never before….NOW!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Hound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MASK, if refused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Make it Easy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 go where they are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Keep a Record</a:t>
            </a:r>
          </a:p>
        </p:txBody>
      </p:sp>
    </p:spTree>
    <p:extLst>
      <p:ext uri="{BB962C8B-B14F-4D97-AF65-F5344CB8AC3E}">
        <p14:creationId xmlns:p14="http://schemas.microsoft.com/office/powerpoint/2010/main" val="45413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CB68-7FC6-4C19-8F32-C75873D2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492899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Inventory &amp; Stockpile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E19D5-EF03-4C75-8328-BF2E2D1D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753985"/>
            <a:ext cx="11383617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Adequate supply appropriate PPE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COVID-level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Fit Testing required for N95s/Respirators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Ask Medical Director/Occupational Health -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Supply of Flu Antivirals ??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07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924D-BEF1-4952-A31C-A3F716AF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244274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Secure  Quarters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9AA5-1883-40F7-BB44-A786C74C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63655"/>
            <a:ext cx="11635407" cy="5190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Masking in between alarms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Doesn’t need to be N95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Worn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Social Distancing of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ft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Increased Risk when eating, sleeping </a:t>
            </a:r>
          </a:p>
        </p:txBody>
      </p:sp>
    </p:spTree>
    <p:extLst>
      <p:ext uri="{BB962C8B-B14F-4D97-AF65-F5344CB8AC3E}">
        <p14:creationId xmlns:p14="http://schemas.microsoft.com/office/powerpoint/2010/main" val="3749962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BAAA-E998-4B5A-8971-244DA41A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0578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Keep Quarters 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8928-DF01-449C-8BA4-95F91D74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1753985"/>
            <a:ext cx="11449879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Frequent Disinfection of high touch areas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Best HVAC filters – Hospital Grade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Consider Air purifiers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Auto Dishwasher &amp; Sanitizer </a:t>
            </a:r>
          </a:p>
        </p:txBody>
      </p:sp>
    </p:spTree>
    <p:extLst>
      <p:ext uri="{BB962C8B-B14F-4D97-AF65-F5344CB8AC3E}">
        <p14:creationId xmlns:p14="http://schemas.microsoft.com/office/powerpoint/2010/main" val="172340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19B4-3B8D-4761-AE1A-B52675F1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689"/>
            <a:ext cx="10515600" cy="762203"/>
          </a:xfrm>
        </p:spPr>
        <p:txBody>
          <a:bodyPr/>
          <a:lstStyle/>
          <a:p>
            <a:pPr algn="ctr"/>
            <a:r>
              <a:rPr lang="en-US" sz="4400" b="0" dirty="0">
                <a:latin typeface="Arial" panose="020B0604020202020204" pitchFamily="34" charset="0"/>
                <a:cs typeface="Arial" panose="020B0604020202020204" pitchFamily="34" charset="0"/>
              </a:rPr>
              <a:t>Continuity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Plan for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4C38-C48F-4D64-9D86-7A6DF99F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89278"/>
            <a:ext cx="11582399" cy="461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Assure adequate time off / rest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Sick = Risk to employees &amp; patients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Provide for HCP consult/testing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Consider off-site housing for those in isolation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44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1FCA-9D67-4D7B-B8D6-FD32AF34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2130"/>
            <a:ext cx="10515600" cy="76220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0" dirty="0">
                <a:latin typeface="Arial" panose="020B0604020202020204" pitchFamily="34" charset="0"/>
                <a:cs typeface="Arial" panose="020B0604020202020204" pitchFamily="34" charset="0"/>
              </a:rPr>
              <a:t>Illness Begins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7B09-60F6-4899-A5CB-CD3C9F39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7" y="1626233"/>
            <a:ext cx="11090383" cy="4664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REPORT S/S @ work or home to SDO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work if S/S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ISOLATE immediately if working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work until no S/S &amp; cleared for duty</a:t>
            </a:r>
          </a:p>
        </p:txBody>
      </p:sp>
    </p:spTree>
    <p:extLst>
      <p:ext uri="{BB962C8B-B14F-4D97-AF65-F5344CB8AC3E}">
        <p14:creationId xmlns:p14="http://schemas.microsoft.com/office/powerpoint/2010/main" val="1483283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72F2-F502-4808-ACA9-A8C06B6D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08" y="392699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Responding to Alarms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C473-1815-45C9-9513-ED8ADF0F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08" y="1605560"/>
            <a:ext cx="11264348" cy="48597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Dispatch alerts crews if S/S of Flu/COVID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use expanded list of S/S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alert ASAP after dispatch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Crew(s) don COVID-level PPE per SOP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Close door between cab &amp; pt compartment</a:t>
            </a:r>
          </a:p>
        </p:txBody>
      </p:sp>
    </p:spTree>
    <p:extLst>
      <p:ext uri="{BB962C8B-B14F-4D97-AF65-F5344CB8AC3E}">
        <p14:creationId xmlns:p14="http://schemas.microsoft.com/office/powerpoint/2010/main" val="141214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01D4-20B2-4994-80D2-DAC7CCD7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095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More on Responding/Transporting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6F33-0417-4D27-B39C-84007DB5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2050821"/>
            <a:ext cx="11529390" cy="4039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Only essential committed to scene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Save Driver from pt care when possible 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PPE in cab unless N95 if no door/barrier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Family along only if pediatric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6400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BC8FA-CCE1-42BC-B385-7CE8B0AC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598613"/>
            <a:ext cx="9144000" cy="2387600"/>
          </a:xfrm>
        </p:spPr>
        <p:txBody>
          <a:bodyPr/>
          <a:lstStyle/>
          <a:p>
            <a:r>
              <a:rPr lang="en-US" sz="5400" dirty="0">
                <a:latin typeface="Bookman Old Style" panose="02050604050505020204" pitchFamily="18" charset="0"/>
              </a:rPr>
              <a:t>COVID &amp; Flu Vaccine</a:t>
            </a:r>
          </a:p>
        </p:txBody>
      </p:sp>
    </p:spTree>
    <p:extLst>
      <p:ext uri="{BB962C8B-B14F-4D97-AF65-F5344CB8AC3E}">
        <p14:creationId xmlns:p14="http://schemas.microsoft.com/office/powerpoint/2010/main" val="2830673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4F6E6-BA0D-450D-A2B0-248246BD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164591"/>
            <a:ext cx="11631168" cy="65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7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0D2182-A3B7-4819-9058-E81BEA960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904"/>
          <a:stretch/>
        </p:blipFill>
        <p:spPr>
          <a:xfrm>
            <a:off x="1447064" y="898994"/>
            <a:ext cx="8892380" cy="59590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AC869F-78E4-40B4-B175-192FCBC8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427776"/>
            <a:ext cx="11624310" cy="568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Weekly % Visits for Influenza Like Illness (ILI)     </a:t>
            </a:r>
            <a:br>
              <a:rPr lang="en-US" dirty="0"/>
            </a:br>
            <a:r>
              <a:rPr lang="en-US" sz="3600" dirty="0"/>
              <a:t>2009 to 2020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31C68-30C5-4A05-9483-CAA6E350F1F6}"/>
              </a:ext>
            </a:extLst>
          </p:cNvPr>
          <p:cNvSpPr txBox="1"/>
          <p:nvPr/>
        </p:nvSpPr>
        <p:spPr>
          <a:xfrm>
            <a:off x="9310320" y="6622018"/>
            <a:ext cx="301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https://www.cdc.gov/flu/weekly/index.htm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E2C25-5A97-426E-8D1E-D8C7FA7129DB}"/>
              </a:ext>
            </a:extLst>
          </p:cNvPr>
          <p:cNvSpPr txBox="1"/>
          <p:nvPr/>
        </p:nvSpPr>
        <p:spPr>
          <a:xfrm>
            <a:off x="7800607" y="3557575"/>
            <a:ext cx="301942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2019 – 2020: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65, 073, 444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2018 – 2019: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60, 856, 795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2017 – 2018: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48, 017, 974</a:t>
            </a:r>
            <a:r>
              <a:rPr lang="en-US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95719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56BD-E611-4D27-9623-818DD0EA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177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Science vs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26E5-F3D8-4BEB-948F-EEC0AD43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996735"/>
            <a:ext cx="11234928" cy="390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Lots about Science/Experts vs Politics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CDC, FDA, HHS have tarnished images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HAVE to be saved &amp; protected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Have to trust the Science &amp; Experts</a:t>
            </a:r>
          </a:p>
        </p:txBody>
      </p:sp>
    </p:spTree>
    <p:extLst>
      <p:ext uri="{BB962C8B-B14F-4D97-AF65-F5344CB8AC3E}">
        <p14:creationId xmlns:p14="http://schemas.microsoft.com/office/powerpoint/2010/main" val="558448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1471-499D-4C12-A6A2-19BA16C1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244274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FDA EUAs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BBEE-2A78-4515-86A0-183783B6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52" y="1409428"/>
            <a:ext cx="11356884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Fast track for urgently needed in emergency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Allows use without usual approval process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if it “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be effective”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low bar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Tests, Meds, Devices, Procedures, Vaccines</a:t>
            </a:r>
          </a:p>
        </p:txBody>
      </p:sp>
    </p:spTree>
    <p:extLst>
      <p:ext uri="{BB962C8B-B14F-4D97-AF65-F5344CB8AC3E}">
        <p14:creationId xmlns:p14="http://schemas.microsoft.com/office/powerpoint/2010/main" val="3995202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48B6-2115-427C-BABD-DB3F6C77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722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Many Are Already Afraid of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8CB3-576F-4835-A1EA-D694589B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495"/>
            <a:ext cx="10515600" cy="4287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Process must be transparent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Scientists &amp; our HCPs must read the science, believe it, &amp; recommend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 must read the science, listen to real experts &amp; believe in it too</a:t>
            </a:r>
          </a:p>
        </p:txBody>
      </p:sp>
    </p:spTree>
    <p:extLst>
      <p:ext uri="{BB962C8B-B14F-4D97-AF65-F5344CB8AC3E}">
        <p14:creationId xmlns:p14="http://schemas.microsoft.com/office/powerpoint/2010/main" val="397884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3145-9236-4C1B-9471-0BC739D3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52" y="496722"/>
            <a:ext cx="11357113" cy="762203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>
                <a:latin typeface="Arial" panose="020B0604020202020204" pitchFamily="34" charset="0"/>
                <a:cs typeface="Arial" panose="020B0604020202020204" pitchFamily="34" charset="0"/>
              </a:rPr>
              <a:t>Pew Research Poll from Sept 17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0D0D-5F61-416B-9D0E-E82EA884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860086"/>
            <a:ext cx="11357113" cy="4120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51% of people would accept vaccine in Sept; 72% in May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75% of those surveyed in Sept thought the US would approve before safety &amp; efficacy firmly established</a:t>
            </a:r>
          </a:p>
        </p:txBody>
      </p:sp>
    </p:spTree>
    <p:extLst>
      <p:ext uri="{BB962C8B-B14F-4D97-AF65-F5344CB8AC3E}">
        <p14:creationId xmlns:p14="http://schemas.microsoft.com/office/powerpoint/2010/main" val="290739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A133-ADF4-4AEA-8809-249EC0D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2064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COVID Vaccine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9D1B-8766-47B4-B812-073D5418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3" y="2038641"/>
            <a:ext cx="11749112" cy="43072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7600" dirty="0">
                <a:latin typeface="Arial" panose="020B0604020202020204" pitchFamily="34" charset="0"/>
                <a:cs typeface="Arial" panose="020B0604020202020204" pitchFamily="34" charset="0"/>
              </a:rPr>
              <a:t>30,000 trial = vaccine on ½ =15,000 tested  </a:t>
            </a:r>
          </a:p>
          <a:p>
            <a:pPr marL="0" indent="0">
              <a:buNone/>
            </a:pPr>
            <a:endParaRPr lang="en-US" sz="1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600" dirty="0">
                <a:latin typeface="Arial" panose="020B0604020202020204" pitchFamily="34" charset="0"/>
                <a:cs typeface="Arial" panose="020B0604020202020204" pitchFamily="34" charset="0"/>
              </a:rPr>
              <a:t>How long are they followed?</a:t>
            </a:r>
          </a:p>
          <a:p>
            <a:pPr marL="0" indent="0">
              <a:buNone/>
            </a:pPr>
            <a:endParaRPr lang="en-US" sz="1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600" dirty="0">
                <a:latin typeface="Arial" panose="020B0604020202020204" pitchFamily="34" charset="0"/>
                <a:cs typeface="Arial" panose="020B0604020202020204" pitchFamily="34" charset="0"/>
              </a:rPr>
              <a:t>Protect against COVID?  How Long?</a:t>
            </a:r>
          </a:p>
          <a:p>
            <a:pPr marL="0" indent="0">
              <a:buNone/>
            </a:pPr>
            <a:endParaRPr lang="en-US" sz="1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600" dirty="0">
                <a:latin typeface="Arial" panose="020B0604020202020204" pitchFamily="34" charset="0"/>
                <a:cs typeface="Arial" panose="020B0604020202020204" pitchFamily="34" charset="0"/>
              </a:rPr>
              <a:t>Safe?  How Long?  Short, Mid &amp; Long Range? </a:t>
            </a:r>
          </a:p>
        </p:txBody>
      </p:sp>
    </p:spTree>
    <p:extLst>
      <p:ext uri="{BB962C8B-B14F-4D97-AF65-F5344CB8AC3E}">
        <p14:creationId xmlns:p14="http://schemas.microsoft.com/office/powerpoint/2010/main" val="2789216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E0F1-48D7-4BA9-A37D-9EADDDCB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84" y="357712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Preliminary Data Due in October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AAD0-79FC-4882-9543-C185AFE4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" y="1904744"/>
            <a:ext cx="11489635" cy="387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Trial Data Deciders to meet 10/22/20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 Cos. released Trial Process docs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53507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2535-3DE3-4BB0-A54A-CC76D49E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47485"/>
            <a:ext cx="11576304" cy="7622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0" dirty="0">
                <a:latin typeface="Arial" panose="020B0604020202020204" pitchFamily="34" charset="0"/>
                <a:cs typeface="Arial" panose="020B0604020202020204" pitchFamily="34" charset="0"/>
              </a:rPr>
              <a:t>Promised in Early 2021 - Delivered by Election?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A01E-7652-49A9-9599-03A8BCC1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1750774"/>
            <a:ext cx="10515600" cy="48597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 of 3 leading US candidates in US are brand new vaccine tech - mRNA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of 3 leading vaccines currently on pause  for 2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Vaccine/Pub Health experts &amp; Drs fear vaccines are rushed too fast for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 be known</a:t>
            </a:r>
            <a:endParaRPr lang="en-US" sz="4400" b="1" dirty="0"/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4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A1A6-F806-406D-871C-A0CD0A6F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244274"/>
            <a:ext cx="10515600" cy="762203"/>
          </a:xfrm>
        </p:spPr>
        <p:txBody>
          <a:bodyPr/>
          <a:lstStyle/>
          <a:p>
            <a:pPr algn="ctr"/>
            <a:r>
              <a:rPr lang="en-US" dirty="0"/>
              <a:t> Conflicts with Science -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EC8D-BA7E-4578-B721-5BAB3275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3" y="1534529"/>
            <a:ext cx="11098600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FDA Vaccine Chief to add provision to trials seeking Vaccine EUA to follow participants for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months after 2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shot =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(means unlikely to be done before Dec)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President has said he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 block change</a:t>
            </a:r>
          </a:p>
        </p:txBody>
      </p:sp>
    </p:spTree>
    <p:extLst>
      <p:ext uri="{BB962C8B-B14F-4D97-AF65-F5344CB8AC3E}">
        <p14:creationId xmlns:p14="http://schemas.microsoft.com/office/powerpoint/2010/main" val="2032418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2357-3926-49E9-A962-43C86A61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73" y="244274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Vaccine Goal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F4B4-4019-408B-97C4-DD015FE08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317555"/>
            <a:ext cx="11516139" cy="529617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	Stop at least 50% of vaccinated people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	from getting symptomatic COVID-19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	with no life-threatening events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no proof of how long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4000" dirty="0"/>
              <a:t>HCWs &amp; EMS are in the 1</a:t>
            </a:r>
            <a:r>
              <a:rPr lang="en-US" sz="4000" baseline="30000" dirty="0"/>
              <a:t>st</a:t>
            </a:r>
            <a:r>
              <a:rPr lang="en-US" sz="4000" dirty="0"/>
              <a:t> Tier to receive vaccine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4000" dirty="0"/>
              <a:t>Apply Risk/Benefit</a:t>
            </a:r>
          </a:p>
          <a:p>
            <a:pPr marL="457200" lvl="1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64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B9C7-993B-427B-94CC-17AD4015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274"/>
            <a:ext cx="10515600" cy="76220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It Didn’t Have to be Like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5915-9040-45A1-83F3-F9D3082D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184142"/>
            <a:ext cx="11569148" cy="5429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warning signs 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Other countries with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mandates fared much better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 refused the offer of diagnostic tests by WHO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our test was used  </a:t>
            </a:r>
          </a:p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Pandemic Documents were available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CDC, NIOSH, etc. (2003-2017) - </a:t>
            </a:r>
          </a:p>
        </p:txBody>
      </p:sp>
    </p:spTree>
    <p:extLst>
      <p:ext uri="{BB962C8B-B14F-4D97-AF65-F5344CB8AC3E}">
        <p14:creationId xmlns:p14="http://schemas.microsoft.com/office/powerpoint/2010/main" val="135764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B7E787-26BA-4676-B94D-783FB9442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4"/>
          <a:stretch/>
        </p:blipFill>
        <p:spPr>
          <a:xfrm>
            <a:off x="598281" y="3623235"/>
            <a:ext cx="10939598" cy="3187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CEB755-7216-4855-AF9A-581BD3263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81" y="645576"/>
            <a:ext cx="10939598" cy="3050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E5948-7A42-4302-916C-343E14B926E1}"/>
              </a:ext>
            </a:extLst>
          </p:cNvPr>
          <p:cNvSpPr txBox="1"/>
          <p:nvPr/>
        </p:nvSpPr>
        <p:spPr>
          <a:xfrm>
            <a:off x="9631569" y="2050314"/>
            <a:ext cx="2095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2019-2020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254CF-8EF5-4ABF-8BCB-6D60C37F9278}"/>
              </a:ext>
            </a:extLst>
          </p:cNvPr>
          <p:cNvSpPr txBox="1"/>
          <p:nvPr/>
        </p:nvSpPr>
        <p:spPr>
          <a:xfrm>
            <a:off x="9642974" y="5216892"/>
            <a:ext cx="1926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2018-2019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355ED0-F0F3-4985-9140-C7E4687E9F4A}"/>
              </a:ext>
            </a:extLst>
          </p:cNvPr>
          <p:cNvSpPr txBox="1"/>
          <p:nvPr/>
        </p:nvSpPr>
        <p:spPr>
          <a:xfrm>
            <a:off x="9625149" y="2792454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45,921</a:t>
            </a:r>
            <a:r>
              <a:rPr lang="en-US" dirty="0"/>
              <a:t> 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101,673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EE8C7-D08C-4BEF-94DD-A741C9811C35}"/>
              </a:ext>
            </a:extLst>
          </p:cNvPr>
          <p:cNvSpPr txBox="1"/>
          <p:nvPr/>
        </p:nvSpPr>
        <p:spPr>
          <a:xfrm>
            <a:off x="9764887" y="6017111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45,881</a:t>
            </a:r>
            <a:r>
              <a:rPr lang="en-US" dirty="0"/>
              <a:t> 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91,592</a:t>
            </a:r>
            <a:r>
              <a:rPr lang="en-US" dirty="0"/>
              <a:t>  </a:t>
            </a: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AC156FAF-6DF7-45DF-8E6C-1628C639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79" y="76644"/>
            <a:ext cx="10515600" cy="56893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Laboratory Confirmed Influenza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6DA121-7781-498F-955B-CC3EFB3CD59B}"/>
              </a:ext>
            </a:extLst>
          </p:cNvPr>
          <p:cNvSpPr txBox="1"/>
          <p:nvPr/>
        </p:nvSpPr>
        <p:spPr>
          <a:xfrm>
            <a:off x="9310320" y="6622018"/>
            <a:ext cx="301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https://www.cdc.gov/flu/weekly/index.htm</a:t>
            </a:r>
          </a:p>
        </p:txBody>
      </p:sp>
    </p:spTree>
    <p:extLst>
      <p:ext uri="{BB962C8B-B14F-4D97-AF65-F5344CB8AC3E}">
        <p14:creationId xmlns:p14="http://schemas.microsoft.com/office/powerpoint/2010/main" val="1234522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738C-B22E-4E93-A0A1-30D9B9F5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478056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Conflict with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E5C0-63D9-4D5F-B833-D42A1188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753985"/>
            <a:ext cx="11521440" cy="48597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COVID played down early although President knew it was very contagious &amp; bad for US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Hydroxychloroquine/Z Pack pushed hard - Cardiac</a:t>
            </a:r>
          </a:p>
          <a:p>
            <a:pPr marL="0" indent="0">
              <a:buNone/>
            </a:pPr>
            <a:r>
              <a:rPr lang="en-US" sz="4400" dirty="0"/>
              <a:t>RCTs for PEP, Early, Moderate &amp; Critical = NO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Adverse Events with blindness/death for injecting or drinking bleach, Lysol, other disinfectants</a:t>
            </a:r>
          </a:p>
        </p:txBody>
      </p:sp>
    </p:spTree>
    <p:extLst>
      <p:ext uri="{BB962C8B-B14F-4D97-AF65-F5344CB8AC3E}">
        <p14:creationId xmlns:p14="http://schemas.microsoft.com/office/powerpoint/2010/main" val="3355337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C15F-90A0-470A-86AB-AF40BD77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423192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More Conflicts with Science - 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D1826-5F0F-4C60-ABFF-818A772DA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53985"/>
            <a:ext cx="11594592" cy="485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Early – VP Pence given oversight of CDC COVID guidance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Kept Case Definition from evolving as needed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MMWR on Pregnant with COVID – changed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“Too Scary”</a:t>
            </a:r>
          </a:p>
        </p:txBody>
      </p:sp>
    </p:spTree>
    <p:extLst>
      <p:ext uri="{BB962C8B-B14F-4D97-AF65-F5344CB8AC3E}">
        <p14:creationId xmlns:p14="http://schemas.microsoft.com/office/powerpoint/2010/main" val="2570423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9F75-B7A8-4CBD-98F7-29327C0D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624360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More Conflicts with Science - CDC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1DB6-509E-49D3-92DF-447A04FD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753985"/>
            <a:ext cx="11722608" cy="485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Guidance for Schools – changed to reopen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Testing for Contacts – CDC - WH - CDC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Asymptomatic contact tested?  Y - N - Y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Airborne Transmission – Droplet &amp; Sm. Part.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even breathing goes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ft  </a:t>
            </a:r>
          </a:p>
        </p:txBody>
      </p:sp>
    </p:spTree>
    <p:extLst>
      <p:ext uri="{BB962C8B-B14F-4D97-AF65-F5344CB8AC3E}">
        <p14:creationId xmlns:p14="http://schemas.microsoft.com/office/powerpoint/2010/main" val="3466427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C770-6C48-42C5-93C3-4C910671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244274"/>
            <a:ext cx="10515600" cy="762203"/>
          </a:xfrm>
        </p:spPr>
        <p:txBody>
          <a:bodyPr/>
          <a:lstStyle/>
          <a:p>
            <a:pPr algn="ctr"/>
            <a:r>
              <a:rPr lang="en-US" dirty="0"/>
              <a:t>GAO  with WH &amp; Congress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FDCB-96A2-430D-A448-98236264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516241"/>
            <a:ext cx="11356848" cy="4939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Need to do better with supply chain: PPE &amp; Testing Supplies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HHS / FEMA / DHS:  Prev. National Resp.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Clarify Roles/Responsibilities in many areas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HHS &amp; DHS objected to initial GAO Report – Revised</a:t>
            </a:r>
          </a:p>
        </p:txBody>
      </p:sp>
    </p:spTree>
    <p:extLst>
      <p:ext uri="{BB962C8B-B14F-4D97-AF65-F5344CB8AC3E}">
        <p14:creationId xmlns:p14="http://schemas.microsoft.com/office/powerpoint/2010/main" val="747366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451B-D165-4D59-B14D-2B8EA5A0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3" y="148342"/>
            <a:ext cx="10515600" cy="762203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What’s the Verdict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22ABC-B435-48B6-BD49-EEAD63EE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74" y="1404933"/>
            <a:ext cx="11449878" cy="53047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Each must decide for themselves;    Be aware that:</a:t>
            </a: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not many people have  been tested </a:t>
            </a: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not time to test many against COVID, how long it  persists, &amp; any adverse effects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at least one trial has stopped twice for an adverse event (reportedly)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Current candidates require 2 shots with recommended 3-4 weeks in between; not enough time for that to meet deadline, so being given 1-2 weeks apart.</a:t>
            </a:r>
          </a:p>
        </p:txBody>
      </p:sp>
    </p:spTree>
    <p:extLst>
      <p:ext uri="{BB962C8B-B14F-4D97-AF65-F5344CB8AC3E}">
        <p14:creationId xmlns:p14="http://schemas.microsoft.com/office/powerpoint/2010/main" val="221204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36" y="578887"/>
            <a:ext cx="8689428" cy="8382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Lucida Sans" panose="020B0602030504020204" pitchFamily="34" charset="0"/>
              </a:rPr>
              <a:t>Questions, Comments……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DB5C30-B13A-4270-A2E9-C6053336941E}"/>
              </a:ext>
            </a:extLst>
          </p:cNvPr>
          <p:cNvGrpSpPr/>
          <p:nvPr/>
        </p:nvGrpSpPr>
        <p:grpSpPr>
          <a:xfrm>
            <a:off x="1459686" y="2150666"/>
            <a:ext cx="10353182" cy="3679683"/>
            <a:chOff x="1626906" y="3367069"/>
            <a:chExt cx="9800067" cy="300430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C7FA1C4-E435-4B2B-A821-2A3977A01725}"/>
                </a:ext>
              </a:extLst>
            </p:cNvPr>
            <p:cNvCxnSpPr>
              <a:cxnSpLocks/>
            </p:cNvCxnSpPr>
            <p:nvPr/>
          </p:nvCxnSpPr>
          <p:spPr>
            <a:xfrm>
              <a:off x="1636039" y="5429518"/>
              <a:ext cx="7407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128B02-9001-4B03-9C84-58FA3286FD2C}"/>
                </a:ext>
              </a:extLst>
            </p:cNvPr>
            <p:cNvGrpSpPr/>
            <p:nvPr/>
          </p:nvGrpSpPr>
          <p:grpSpPr>
            <a:xfrm>
              <a:off x="2207473" y="4462999"/>
              <a:ext cx="7982867" cy="888778"/>
              <a:chOff x="2497557" y="4951778"/>
              <a:chExt cx="8322845" cy="120550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3F8C2B9-7E85-46CD-AFAC-E05F61D2D560}"/>
                  </a:ext>
                </a:extLst>
              </p:cNvPr>
              <p:cNvGrpSpPr/>
              <p:nvPr/>
            </p:nvGrpSpPr>
            <p:grpSpPr>
              <a:xfrm>
                <a:off x="2672426" y="5589198"/>
                <a:ext cx="6484612" cy="568081"/>
                <a:chOff x="955662" y="2761680"/>
                <a:chExt cx="6484612" cy="491768"/>
              </a:xfrm>
            </p:grpSpPr>
            <p:sp>
              <p:nvSpPr>
                <p:cNvPr id="37" name="AutoShape 2">
                  <a:extLst>
                    <a:ext uri="{FF2B5EF4-FFF2-40B4-BE49-F238E27FC236}">
                      <a16:creationId xmlns:a16="http://schemas.microsoft.com/office/drawing/2014/main" id="{94681299-C8CD-4C47-B900-B8A338EDA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733" y="2761680"/>
                  <a:ext cx="5855541" cy="49104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2400" dirty="0">
                      <a:latin typeface="Lucida Sans" panose="020B0602030504020204" pitchFamily="34" charset="0"/>
                      <a:ea typeface="Aleo Regular" charset="0"/>
                      <a:cs typeface="Arial" panose="020B0604020202020204" pitchFamily="34" charset="0"/>
                      <a:sym typeface="Aleo Regular" charset="0"/>
                      <a:hlinkClick r:id="rId3"/>
                    </a:rPr>
                    <a:t>pfarber@firstwatch.net</a:t>
                  </a:r>
                  <a:endParaRPr lang="en-US" sz="2400" dirty="0">
                    <a:latin typeface="Lucida Sans" panose="020B0602030504020204" pitchFamily="34" charset="0"/>
                    <a:ea typeface="Aleo Regular" charset="0"/>
                    <a:cs typeface="Arial" panose="020B0604020202020204" pitchFamily="34" charset="0"/>
                    <a:sym typeface="Aleo Regular" charset="0"/>
                  </a:endParaRPr>
                </a:p>
                <a:p>
                  <a:endParaRPr lang="en-US" sz="2800" dirty="0">
                    <a:latin typeface="Lucida Sans" panose="020B0602030504020204" pitchFamily="34" charset="0"/>
                    <a:ea typeface="Aleo Regular" charset="0"/>
                    <a:cs typeface="Arial" panose="020B0604020202020204" pitchFamily="34" charset="0"/>
                    <a:sym typeface="Aleo Regular" charset="0"/>
                  </a:endParaRPr>
                </a:p>
                <a:p>
                  <a:endParaRPr lang="en-US" sz="2800" dirty="0">
                    <a:latin typeface="Lucida Sans" panose="020B0602030504020204" pitchFamily="34" charset="0"/>
                    <a:ea typeface="Aleo Regular" charset="0"/>
                    <a:cs typeface="Arial" panose="020B0604020202020204" pitchFamily="34" charset="0"/>
                    <a:sym typeface="Aleo Regular" charset="0"/>
                  </a:endParaRPr>
                </a:p>
              </p:txBody>
            </p:sp>
            <p:pic>
              <p:nvPicPr>
                <p:cNvPr id="38" name="Picture 6">
                  <a:extLst>
                    <a:ext uri="{FF2B5EF4-FFF2-40B4-BE49-F238E27FC236}">
                      <a16:creationId xmlns:a16="http://schemas.microsoft.com/office/drawing/2014/main" id="{1CD667DE-4D6B-49E0-B920-89DA5FC059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62" t="14981" r="9548" b="6274"/>
                <a:stretch/>
              </p:blipFill>
              <p:spPr bwMode="auto">
                <a:xfrm>
                  <a:off x="955662" y="2810562"/>
                  <a:ext cx="533400" cy="442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613A05-FB2A-45B0-8EC4-DCAD473A121D}"/>
                  </a:ext>
                </a:extLst>
              </p:cNvPr>
              <p:cNvSpPr/>
              <p:nvPr/>
            </p:nvSpPr>
            <p:spPr>
              <a:xfrm>
                <a:off x="2497557" y="4951778"/>
                <a:ext cx="8322845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b="1" dirty="0">
                    <a:solidFill>
                      <a:srgbClr val="17375E"/>
                    </a:solidFill>
                    <a:latin typeface="Lucida Sans" panose="020B0602030504020204" pitchFamily="34" charset="0"/>
                  </a:rPr>
                  <a:t>Pam Farber – Infectious Disease Specialist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400" dirty="0">
                  <a:latin typeface="Lucida Sans" panose="020B0602030504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E1C59AC-EC33-4FCF-AE2F-C3613186E522}"/>
                </a:ext>
              </a:extLst>
            </p:cNvPr>
            <p:cNvGrpSpPr/>
            <p:nvPr/>
          </p:nvGrpSpPr>
          <p:grpSpPr>
            <a:xfrm>
              <a:off x="2207473" y="5507259"/>
              <a:ext cx="8009366" cy="864113"/>
              <a:chOff x="1154197" y="2891748"/>
              <a:chExt cx="8082707" cy="98511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D7375DD-1A5F-4F2B-B0DB-FB28AA16DCE5}"/>
                  </a:ext>
                </a:extLst>
              </p:cNvPr>
              <p:cNvGrpSpPr/>
              <p:nvPr/>
            </p:nvGrpSpPr>
            <p:grpSpPr>
              <a:xfrm>
                <a:off x="1314656" y="3385016"/>
                <a:ext cx="6473208" cy="491842"/>
                <a:chOff x="1200356" y="2144900"/>
                <a:chExt cx="6473208" cy="491842"/>
              </a:xfrm>
            </p:grpSpPr>
            <p:sp>
              <p:nvSpPr>
                <p:cNvPr id="42" name="AutoShape 2">
                  <a:extLst>
                    <a:ext uri="{FF2B5EF4-FFF2-40B4-BE49-F238E27FC236}">
                      <a16:creationId xmlns:a16="http://schemas.microsoft.com/office/drawing/2014/main" id="{01DC296E-8684-4EBA-8573-ECE55ADDF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023" y="2144900"/>
                  <a:ext cx="5855541" cy="4910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2400" dirty="0">
                      <a:latin typeface="Lucida Sans" panose="020B0602030504020204" pitchFamily="34" charset="0"/>
                      <a:ea typeface="Aleo Regular" charset="0"/>
                      <a:cs typeface="Arial" panose="020B0604020202020204" pitchFamily="34" charset="0"/>
                      <a:sym typeface="Aleo Regular" charset="0"/>
                      <a:hlinkClick r:id="rId5"/>
                    </a:rPr>
                    <a:t>sverdugo@firstwatch.net</a:t>
                  </a:r>
                  <a:endParaRPr lang="en-US" sz="2400" dirty="0">
                    <a:latin typeface="Lucida Sans" panose="020B0602030504020204" pitchFamily="34" charset="0"/>
                    <a:ea typeface="Aleo Regular" charset="0"/>
                    <a:cs typeface="Arial" panose="020B0604020202020204" pitchFamily="34" charset="0"/>
                    <a:sym typeface="Aleo Regular" charset="0"/>
                  </a:endParaRPr>
                </a:p>
                <a:p>
                  <a:endParaRPr lang="en-US" sz="2800" dirty="0">
                    <a:latin typeface="Lucida Sans" panose="020B0602030504020204" pitchFamily="34" charset="0"/>
                    <a:ea typeface="Aleo Regular" charset="0"/>
                    <a:cs typeface="Arial" panose="020B0604020202020204" pitchFamily="34" charset="0"/>
                    <a:sym typeface="Aleo Regular" charset="0"/>
                  </a:endParaRPr>
                </a:p>
                <a:p>
                  <a:endParaRPr lang="en-US" sz="2800" dirty="0">
                    <a:latin typeface="Lucida Sans" panose="020B0602030504020204" pitchFamily="34" charset="0"/>
                    <a:ea typeface="Aleo Regular" charset="0"/>
                    <a:cs typeface="Arial" panose="020B0604020202020204" pitchFamily="34" charset="0"/>
                    <a:sym typeface="Aleo Regular" charset="0"/>
                  </a:endParaRPr>
                </a:p>
              </p:txBody>
            </p:sp>
            <p:pic>
              <p:nvPicPr>
                <p:cNvPr id="44" name="Picture 6">
                  <a:extLst>
                    <a:ext uri="{FF2B5EF4-FFF2-40B4-BE49-F238E27FC236}">
                      <a16:creationId xmlns:a16="http://schemas.microsoft.com/office/drawing/2014/main" id="{688B1120-FC04-41D7-93D6-03EECA5F74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62" t="14981" r="9548" b="6274"/>
                <a:stretch/>
              </p:blipFill>
              <p:spPr bwMode="auto">
                <a:xfrm>
                  <a:off x="1200356" y="2193855"/>
                  <a:ext cx="533400" cy="442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29CF67B-7256-4410-B83C-359B5964290F}"/>
                  </a:ext>
                </a:extLst>
              </p:cNvPr>
              <p:cNvSpPr/>
              <p:nvPr/>
            </p:nvSpPr>
            <p:spPr>
              <a:xfrm>
                <a:off x="1154197" y="2891748"/>
                <a:ext cx="8082707" cy="705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b="1" dirty="0">
                    <a:solidFill>
                      <a:srgbClr val="17375E"/>
                    </a:solidFill>
                    <a:latin typeface="Lucida Sans" panose="020B0602030504020204" pitchFamily="34" charset="0"/>
                  </a:rPr>
                  <a:t>Silvia R. Verdugo – Medical Director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400" dirty="0">
                  <a:latin typeface="Lucida Sans" panose="020B0602030504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16579D-E066-4570-A790-E2F2B42FC494}"/>
                </a:ext>
              </a:extLst>
            </p:cNvPr>
            <p:cNvSpPr txBox="1"/>
            <p:nvPr/>
          </p:nvSpPr>
          <p:spPr>
            <a:xfrm>
              <a:off x="2282974" y="3367069"/>
              <a:ext cx="914399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rgbClr val="17375E"/>
                  </a:solidFill>
                  <a:latin typeface="Lucida Sans" panose="020B0602030504020204" pitchFamily="34" charset="0"/>
                </a:rPr>
                <a:t>Regional Influenza Network</a:t>
              </a:r>
            </a:p>
            <a:p>
              <a:pPr>
                <a:lnSpc>
                  <a:spcPct val="90000"/>
                </a:lnSpc>
              </a:pPr>
              <a:endParaRPr lang="en-US" sz="2400" b="1" dirty="0">
                <a:solidFill>
                  <a:srgbClr val="17375E"/>
                </a:solidFill>
                <a:latin typeface="Lucida Sans" panose="020B0602030504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A1960F-C4F7-4BB2-AF3E-C4FBA88F32FC}"/>
                </a:ext>
              </a:extLst>
            </p:cNvPr>
            <p:cNvCxnSpPr>
              <a:cxnSpLocks/>
            </p:cNvCxnSpPr>
            <p:nvPr/>
          </p:nvCxnSpPr>
          <p:spPr>
            <a:xfrm>
              <a:off x="1626906" y="4373903"/>
              <a:ext cx="7416426" cy="29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941EDE-06B4-4D21-9F57-17AA84683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4702" y="3875826"/>
              <a:ext cx="512108" cy="377985"/>
            </a:xfrm>
            <a:prstGeom prst="rect">
              <a:avLst/>
            </a:prstGeom>
          </p:spPr>
        </p:pic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id="{D1C27E78-B077-4D86-8F45-F926371D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573" y="3850911"/>
              <a:ext cx="5616350" cy="418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2400" dirty="0">
                  <a:latin typeface="Lucida Sans" panose="020B0602030504020204" pitchFamily="34" charset="0"/>
                  <a:cs typeface="Arial" panose="020B0604020202020204" pitchFamily="34" charset="0"/>
                  <a:hlinkClick r:id="rId7"/>
                </a:rPr>
                <a:t>JoinRIN</a:t>
              </a:r>
              <a:r>
                <a:rPr lang="en-US" sz="2400" dirty="0">
                  <a:latin typeface="Lucida Sans" panose="020B0602030504020204" pitchFamily="34" charset="0"/>
                  <a:cs typeface="Arial" panose="020B0604020202020204" pitchFamily="34" charset="0"/>
                  <a:sym typeface="Aleo Regular" charset="0"/>
                  <a:hlinkClick r:id="rId7"/>
                </a:rPr>
                <a:t>@firstwatch</a:t>
              </a:r>
              <a:r>
                <a:rPr lang="en-US" sz="2400" dirty="0">
                  <a:latin typeface="Lucida Sans" panose="020B0602030504020204" pitchFamily="34" charset="0"/>
                  <a:ea typeface="Aleo Regular" charset="0"/>
                  <a:cs typeface="Arial" panose="020B0604020202020204" pitchFamily="34" charset="0"/>
                  <a:sym typeface="Aleo Regular" charset="0"/>
                  <a:hlinkClick r:id="rId7"/>
                </a:rPr>
                <a:t>.net</a:t>
              </a:r>
              <a:endParaRPr lang="en-US" sz="2400" dirty="0">
                <a:latin typeface="Lucida Sans" panose="020B0602030504020204" pitchFamily="34" charset="0"/>
                <a:ea typeface="Aleo Regular" charset="0"/>
                <a:cs typeface="Arial" panose="020B0604020202020204" pitchFamily="34" charset="0"/>
                <a:sym typeface="Aleo Regular" charset="0"/>
              </a:endParaRPr>
            </a:p>
            <a:p>
              <a:endParaRPr lang="en-US" sz="2400" dirty="0">
                <a:latin typeface="Lucida Sans" panose="020B0602030504020204" pitchFamily="34" charset="0"/>
                <a:ea typeface="Aleo Regular" charset="0"/>
                <a:cs typeface="Arial" panose="020B0604020202020204" pitchFamily="34" charset="0"/>
                <a:sym typeface="Aleo Regular" charset="0"/>
              </a:endParaRPr>
            </a:p>
            <a:p>
              <a:endParaRPr lang="en-US" sz="2800" dirty="0">
                <a:latin typeface="Lucida Sans" panose="020B0602030504020204" pitchFamily="34" charset="0"/>
                <a:ea typeface="Aleo Regular" charset="0"/>
                <a:cs typeface="Arial" panose="020B0604020202020204" pitchFamily="34" charset="0"/>
                <a:sym typeface="Aleo Regular" charset="0"/>
              </a:endParaRPr>
            </a:p>
            <a:p>
              <a:endParaRPr lang="en-US" sz="2800" dirty="0">
                <a:latin typeface="Lucida Sans" panose="020B0602030504020204" pitchFamily="34" charset="0"/>
                <a:ea typeface="Aleo Regular" charset="0"/>
                <a:cs typeface="Arial" panose="020B0604020202020204" pitchFamily="34" charset="0"/>
                <a:sym typeface="Ale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98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288B0-A396-46F6-A20F-C43A601E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0" y="267946"/>
            <a:ext cx="10859169" cy="3239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02A476-77B5-45A5-B049-ACC593E31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7"/>
          <a:stretch/>
        </p:blipFill>
        <p:spPr>
          <a:xfrm>
            <a:off x="685130" y="3507598"/>
            <a:ext cx="10972800" cy="322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E5948-7A42-4302-916C-343E14B926E1}"/>
              </a:ext>
            </a:extLst>
          </p:cNvPr>
          <p:cNvSpPr txBox="1"/>
          <p:nvPr/>
        </p:nvSpPr>
        <p:spPr>
          <a:xfrm>
            <a:off x="5846714" y="0"/>
            <a:ext cx="5549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2019-2020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254CF-8EF5-4ABF-8BCB-6D60C37F9278}"/>
              </a:ext>
            </a:extLst>
          </p:cNvPr>
          <p:cNvSpPr txBox="1"/>
          <p:nvPr/>
        </p:nvSpPr>
        <p:spPr>
          <a:xfrm>
            <a:off x="9580370" y="3890194"/>
            <a:ext cx="192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2017-2018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3763D-08F9-4895-B4D6-FF80B4B5F4B0}"/>
              </a:ext>
            </a:extLst>
          </p:cNvPr>
          <p:cNvSpPr txBox="1"/>
          <p:nvPr/>
        </p:nvSpPr>
        <p:spPr>
          <a:xfrm>
            <a:off x="9695780" y="438398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54,982</a:t>
            </a:r>
            <a:r>
              <a:rPr lang="en-US" dirty="0"/>
              <a:t> 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106,671</a:t>
            </a:r>
            <a:r>
              <a:rPr lang="en-US" dirty="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9444F-36BF-4B4B-95A5-9FBE8DA4D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644" y="744608"/>
            <a:ext cx="2017951" cy="493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99579-1BBD-478D-ACCB-4744EDB8E512}"/>
              </a:ext>
            </a:extLst>
          </p:cNvPr>
          <p:cNvSpPr txBox="1"/>
          <p:nvPr/>
        </p:nvSpPr>
        <p:spPr>
          <a:xfrm>
            <a:off x="9310320" y="6622018"/>
            <a:ext cx="301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https://www.cdc.gov/flu/weekly/index.htm</a:t>
            </a:r>
          </a:p>
        </p:txBody>
      </p:sp>
    </p:spTree>
    <p:extLst>
      <p:ext uri="{BB962C8B-B14F-4D97-AF65-F5344CB8AC3E}">
        <p14:creationId xmlns:p14="http://schemas.microsoft.com/office/powerpoint/2010/main" val="235564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32C1D-1A83-44E5-AE59-0BA9DA2F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0" y="85725"/>
            <a:ext cx="9312468" cy="667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58A00-856C-4C60-B700-21453ADE1F3F}"/>
              </a:ext>
            </a:extLst>
          </p:cNvPr>
          <p:cNvSpPr txBox="1"/>
          <p:nvPr/>
        </p:nvSpPr>
        <p:spPr>
          <a:xfrm>
            <a:off x="-66675" y="66242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https://gis.cdc.gov/grasp/fluview/mortality.html</a:t>
            </a:r>
          </a:p>
        </p:txBody>
      </p:sp>
    </p:spTree>
    <p:extLst>
      <p:ext uri="{BB962C8B-B14F-4D97-AF65-F5344CB8AC3E}">
        <p14:creationId xmlns:p14="http://schemas.microsoft.com/office/powerpoint/2010/main" val="295595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8F47C-B6CD-400C-8B4D-116700CC7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1455738"/>
            <a:ext cx="9144000" cy="2387600"/>
          </a:xfrm>
        </p:spPr>
        <p:txBody>
          <a:bodyPr/>
          <a:lstStyle/>
          <a:p>
            <a:r>
              <a:rPr lang="en-US" sz="5400" dirty="0">
                <a:latin typeface="Bookman Old Style" panose="02050604050505020204" pitchFamily="18" charset="0"/>
              </a:rPr>
              <a:t>Symptoms Flu vs COVID</a:t>
            </a:r>
          </a:p>
        </p:txBody>
      </p:sp>
    </p:spTree>
    <p:extLst>
      <p:ext uri="{BB962C8B-B14F-4D97-AF65-F5344CB8AC3E}">
        <p14:creationId xmlns:p14="http://schemas.microsoft.com/office/powerpoint/2010/main" val="133664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713492C-9463-4335-8E3C-F32CE1EAB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47679"/>
              </p:ext>
            </p:extLst>
          </p:nvPr>
        </p:nvGraphicFramePr>
        <p:xfrm>
          <a:off x="828675" y="171450"/>
          <a:ext cx="10658475" cy="63479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658475">
                  <a:extLst>
                    <a:ext uri="{9D8B030D-6E8A-4147-A177-3AD203B41FA5}">
                      <a16:colId xmlns:a16="http://schemas.microsoft.com/office/drawing/2014/main" val="3948129998"/>
                    </a:ext>
                  </a:extLst>
                </a:gridCol>
              </a:tblGrid>
              <a:tr h="8960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lt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Clinical Criteria for Influenza Like Illness</a:t>
                      </a:r>
                    </a:p>
                  </a:txBody>
                  <a:tcPr>
                    <a:solidFill>
                      <a:srgbClr val="0D0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70470"/>
                  </a:ext>
                </a:extLst>
              </a:tr>
              <a:tr h="90351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5464"/>
                  </a:ext>
                </a:extLst>
              </a:tr>
              <a:tr h="90967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30464"/>
                  </a:ext>
                </a:extLst>
              </a:tr>
              <a:tr h="90967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9407"/>
                  </a:ext>
                </a:extLst>
              </a:tr>
              <a:tr h="90967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1916"/>
                  </a:ext>
                </a:extLst>
              </a:tr>
              <a:tr h="90967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56921"/>
                  </a:ext>
                </a:extLst>
              </a:tr>
              <a:tr h="90967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6044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AD7F4F-2A3F-4C51-9659-6621A70EA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13800"/>
              </p:ext>
            </p:extLst>
          </p:nvPr>
        </p:nvGraphicFramePr>
        <p:xfrm>
          <a:off x="940593" y="1167586"/>
          <a:ext cx="10310813" cy="538461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107782">
                  <a:extLst>
                    <a:ext uri="{9D8B030D-6E8A-4147-A177-3AD203B41FA5}">
                      <a16:colId xmlns:a16="http://schemas.microsoft.com/office/drawing/2014/main" val="3948129998"/>
                    </a:ext>
                  </a:extLst>
                </a:gridCol>
                <a:gridCol w="5203031">
                  <a:extLst>
                    <a:ext uri="{9D8B030D-6E8A-4147-A177-3AD203B41FA5}">
                      <a16:colId xmlns:a16="http://schemas.microsoft.com/office/drawing/2014/main" val="1177139822"/>
                    </a:ext>
                  </a:extLst>
                </a:gridCol>
              </a:tblGrid>
              <a:tr h="5577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WHO – ILI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CDC - ILI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470470"/>
                  </a:ext>
                </a:extLst>
              </a:tr>
              <a:tr h="7721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Acute Respiratory Illness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Fever (100°F/37.8°C or &gt;)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5464"/>
                  </a:ext>
                </a:extLst>
              </a:tr>
              <a:tr h="7721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30464"/>
                  </a:ext>
                </a:extLst>
              </a:tr>
              <a:tr h="7721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Temperature ≥ 38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Cough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9407"/>
                  </a:ext>
                </a:extLst>
              </a:tr>
              <a:tr h="7721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and/or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1916"/>
                  </a:ext>
                </a:extLst>
              </a:tr>
              <a:tr h="7721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Sore throat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56921"/>
                  </a:ext>
                </a:extLst>
              </a:tr>
              <a:tr h="772123">
                <a:tc>
                  <a:txBody>
                    <a:bodyPr/>
                    <a:lstStyle/>
                    <a:p>
                      <a:r>
                        <a:rPr lang="en-US" sz="2800" dirty="0"/>
                        <a:t>* Onset last 10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*Respiratory Illness - symptoms without know cause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6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35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1804</Words>
  <Application>Microsoft Office PowerPoint</Application>
  <PresentationFormat>Widescreen</PresentationFormat>
  <Paragraphs>439</Paragraphs>
  <Slides>55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Nova Light</vt:lpstr>
      <vt:lpstr>Bahnschrift Light SemiCondensed</vt:lpstr>
      <vt:lpstr>Berlin Sans FB Demi</vt:lpstr>
      <vt:lpstr>Bookman Old Style</vt:lpstr>
      <vt:lpstr>Calibri</vt:lpstr>
      <vt:lpstr>Calibri Light</vt:lpstr>
      <vt:lpstr>Courier New</vt:lpstr>
      <vt:lpstr>Lucida Sans</vt:lpstr>
      <vt:lpstr>Wingdings</vt:lpstr>
      <vt:lpstr>Office Theme</vt:lpstr>
      <vt:lpstr>Conversations that Matter COVID - Flu</vt:lpstr>
      <vt:lpstr>Outline</vt:lpstr>
      <vt:lpstr>History of Influenza </vt:lpstr>
      <vt:lpstr>Weekly % Visits for Influenza Like Illness (ILI)      2009 to 2020</vt:lpstr>
      <vt:lpstr>Laboratory Confirmed Influenza</vt:lpstr>
      <vt:lpstr>PowerPoint Presentation</vt:lpstr>
      <vt:lpstr>PowerPoint Presentation</vt:lpstr>
      <vt:lpstr>Symptoms Flu vs 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for EMS in regards to Flu</vt:lpstr>
      <vt:lpstr>Definitions</vt:lpstr>
      <vt:lpstr>Seasonal Flu in the Midst of Pandemic Flu</vt:lpstr>
      <vt:lpstr>2020 Flu - Southern Hemisphere</vt:lpstr>
      <vt:lpstr>How’d They Do It?</vt:lpstr>
      <vt:lpstr>Also, Consistent Compliance with</vt:lpstr>
      <vt:lpstr>Surveillance</vt:lpstr>
      <vt:lpstr>Be Prepared</vt:lpstr>
      <vt:lpstr>With Novel Influenza A (H1N1) </vt:lpstr>
      <vt:lpstr> Distinctions Between Flu &amp; COVID-19 ?</vt:lpstr>
      <vt:lpstr>ALWAYS Keep in Mind</vt:lpstr>
      <vt:lpstr> What EMS Can Do </vt:lpstr>
      <vt:lpstr>Recommendations Continued</vt:lpstr>
      <vt:lpstr>Pre-Arrange for Viral Testing</vt:lpstr>
      <vt:lpstr>Viral Testing</vt:lpstr>
      <vt:lpstr>PREVENT Flu !!!</vt:lpstr>
      <vt:lpstr>Inventory &amp; Stockpile</vt:lpstr>
      <vt:lpstr>Secure  Quarters</vt:lpstr>
      <vt:lpstr>Keep Quarters Clean</vt:lpstr>
      <vt:lpstr>Continuity Plan for Illness</vt:lpstr>
      <vt:lpstr> Illness Begins </vt:lpstr>
      <vt:lpstr>Responding to Alarms</vt:lpstr>
      <vt:lpstr>More on Responding/Transporting</vt:lpstr>
      <vt:lpstr>COVID &amp; Flu Vaccine</vt:lpstr>
      <vt:lpstr>PowerPoint Presentation</vt:lpstr>
      <vt:lpstr>Science vs Philosophy</vt:lpstr>
      <vt:lpstr>FDA EUAs</vt:lpstr>
      <vt:lpstr>Many Are Already Afraid of Vaccines</vt:lpstr>
      <vt:lpstr>Pew Research Poll from Sept 17</vt:lpstr>
      <vt:lpstr>COVID Vaccine Questions</vt:lpstr>
      <vt:lpstr>Preliminary Data Due in October</vt:lpstr>
      <vt:lpstr>Promised in Early 2021 - Delivered by Election?</vt:lpstr>
      <vt:lpstr> Conflicts with Science - Vaccine</vt:lpstr>
      <vt:lpstr>The Vaccine Goal (for now)</vt:lpstr>
      <vt:lpstr>It Didn’t Have to be Like This</vt:lpstr>
      <vt:lpstr>Conflict with Science</vt:lpstr>
      <vt:lpstr>More Conflicts with Science - CDC</vt:lpstr>
      <vt:lpstr>More Conflicts with Science - CDC</vt:lpstr>
      <vt:lpstr>GAO  with WH &amp; Congress </vt:lpstr>
      <vt:lpstr>What’s the Verdict ?</vt:lpstr>
      <vt:lpstr>Questions, Comments……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Conversations that Matter COVID-Flu</dc:title>
  <dc:creator>Silvia Verdugo</dc:creator>
  <cp:lastModifiedBy>Silvia Verdugo</cp:lastModifiedBy>
  <cp:revision>114</cp:revision>
  <dcterms:created xsi:type="dcterms:W3CDTF">2020-09-14T15:50:22Z</dcterms:created>
  <dcterms:modified xsi:type="dcterms:W3CDTF">2020-10-01T18:12:24Z</dcterms:modified>
</cp:coreProperties>
</file>