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82" r:id="rId5"/>
    <p:sldId id="272" r:id="rId6"/>
    <p:sldId id="271" r:id="rId7"/>
    <p:sldId id="269" r:id="rId8"/>
    <p:sldId id="266" r:id="rId9"/>
    <p:sldId id="267" r:id="rId10"/>
    <p:sldId id="259" r:id="rId11"/>
    <p:sldId id="270" r:id="rId12"/>
    <p:sldId id="261" r:id="rId13"/>
    <p:sldId id="284" r:id="rId14"/>
    <p:sldId id="276" r:id="rId15"/>
    <p:sldId id="275" r:id="rId16"/>
    <p:sldId id="274" r:id="rId17"/>
    <p:sldId id="277" r:id="rId18"/>
  </p:sldIdLst>
  <p:sldSz cx="6858000" cy="9144000" type="letter"/>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310236-3DA5-1B4D-98AA-D8E7779D0A6A}">
          <p14:sldIdLst>
            <p14:sldId id="282"/>
            <p14:sldId id="272"/>
            <p14:sldId id="271"/>
            <p14:sldId id="269"/>
            <p14:sldId id="266"/>
            <p14:sldId id="267"/>
            <p14:sldId id="259"/>
            <p14:sldId id="270"/>
            <p14:sldId id="261"/>
            <p14:sldId id="284"/>
            <p14:sldId id="276"/>
            <p14:sldId id="275"/>
            <p14:sldId id="274"/>
            <p14:sldId id="277"/>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bert (Carter), Deanna" initials="H(D" lastIdx="1" clrIdx="0">
    <p:extLst>
      <p:ext uri="{19B8F6BF-5375-455C-9EA6-DF929625EA0E}">
        <p15:presenceInfo xmlns:p15="http://schemas.microsoft.com/office/powerpoint/2012/main" userId="S::deherbert@southsnofire.org::3eb0b18f-c62f-47b2-b9e4-ce38258734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2B15"/>
    <a:srgbClr val="D1D1D1"/>
    <a:srgbClr val="FF9300"/>
    <a:srgbClr val="EAB000"/>
    <a:srgbClr val="0432FF"/>
    <a:srgbClr val="FBB687"/>
    <a:srgbClr val="D40000"/>
    <a:srgbClr val="9437FF"/>
    <a:srgbClr val="E2C601"/>
    <a:srgbClr val="EAC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132" y="72"/>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CA8249C8-633C-7249-9E9A-8F6EEAFB9401}" type="datetimeFigureOut">
              <a:rPr lang="en-US" smtClean="0"/>
              <a:t>11/12/2020</a:t>
            </a:fld>
            <a:endParaRPr lang="en-US"/>
          </a:p>
        </p:txBody>
      </p:sp>
      <p:sp>
        <p:nvSpPr>
          <p:cNvPr id="4" name="Slide Image Placeholder 3"/>
          <p:cNvSpPr>
            <a:spLocks noGrp="1" noRot="1" noChangeAspect="1"/>
          </p:cNvSpPr>
          <p:nvPr>
            <p:ph type="sldImg" idx="2"/>
          </p:nvPr>
        </p:nvSpPr>
        <p:spPr>
          <a:xfrm>
            <a:off x="2333625" y="1163638"/>
            <a:ext cx="2359025"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833C5DF3-C99A-5F42-A2BF-A4A4607A1B83}" type="slidenum">
              <a:rPr lang="en-US" smtClean="0"/>
              <a:t>‹#›</a:t>
            </a:fld>
            <a:endParaRPr lang="en-US"/>
          </a:p>
        </p:txBody>
      </p:sp>
    </p:spTree>
    <p:extLst>
      <p:ext uri="{BB962C8B-B14F-4D97-AF65-F5344CB8AC3E}">
        <p14:creationId xmlns:p14="http://schemas.microsoft.com/office/powerpoint/2010/main" val="273852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1</a:t>
            </a:fld>
            <a:endParaRPr lang="en-US"/>
          </a:p>
        </p:txBody>
      </p:sp>
    </p:spTree>
    <p:extLst>
      <p:ext uri="{BB962C8B-B14F-4D97-AF65-F5344CB8AC3E}">
        <p14:creationId xmlns:p14="http://schemas.microsoft.com/office/powerpoint/2010/main" val="293193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11</a:t>
            </a:fld>
            <a:endParaRPr lang="en-US"/>
          </a:p>
        </p:txBody>
      </p:sp>
    </p:spTree>
    <p:extLst>
      <p:ext uri="{BB962C8B-B14F-4D97-AF65-F5344CB8AC3E}">
        <p14:creationId xmlns:p14="http://schemas.microsoft.com/office/powerpoint/2010/main" val="23555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12</a:t>
            </a:fld>
            <a:endParaRPr lang="en-US"/>
          </a:p>
        </p:txBody>
      </p:sp>
    </p:spTree>
    <p:extLst>
      <p:ext uri="{BB962C8B-B14F-4D97-AF65-F5344CB8AC3E}">
        <p14:creationId xmlns:p14="http://schemas.microsoft.com/office/powerpoint/2010/main" val="356412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13</a:t>
            </a:fld>
            <a:endParaRPr lang="en-US"/>
          </a:p>
        </p:txBody>
      </p:sp>
    </p:spTree>
    <p:extLst>
      <p:ext uri="{BB962C8B-B14F-4D97-AF65-F5344CB8AC3E}">
        <p14:creationId xmlns:p14="http://schemas.microsoft.com/office/powerpoint/2010/main" val="323686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14</a:t>
            </a:fld>
            <a:endParaRPr lang="en-US"/>
          </a:p>
        </p:txBody>
      </p:sp>
    </p:spTree>
    <p:extLst>
      <p:ext uri="{BB962C8B-B14F-4D97-AF65-F5344CB8AC3E}">
        <p14:creationId xmlns:p14="http://schemas.microsoft.com/office/powerpoint/2010/main" val="247549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2</a:t>
            </a:fld>
            <a:endParaRPr lang="en-US"/>
          </a:p>
        </p:txBody>
      </p:sp>
    </p:spTree>
    <p:extLst>
      <p:ext uri="{BB962C8B-B14F-4D97-AF65-F5344CB8AC3E}">
        <p14:creationId xmlns:p14="http://schemas.microsoft.com/office/powerpoint/2010/main" val="59575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3</a:t>
            </a:fld>
            <a:endParaRPr lang="en-US"/>
          </a:p>
        </p:txBody>
      </p:sp>
    </p:spTree>
    <p:extLst>
      <p:ext uri="{BB962C8B-B14F-4D97-AF65-F5344CB8AC3E}">
        <p14:creationId xmlns:p14="http://schemas.microsoft.com/office/powerpoint/2010/main" val="139057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4</a:t>
            </a:fld>
            <a:endParaRPr lang="en-US"/>
          </a:p>
        </p:txBody>
      </p:sp>
    </p:spTree>
    <p:extLst>
      <p:ext uri="{BB962C8B-B14F-4D97-AF65-F5344CB8AC3E}">
        <p14:creationId xmlns:p14="http://schemas.microsoft.com/office/powerpoint/2010/main" val="313998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5</a:t>
            </a:fld>
            <a:endParaRPr lang="en-US"/>
          </a:p>
        </p:txBody>
      </p:sp>
    </p:spTree>
    <p:extLst>
      <p:ext uri="{BB962C8B-B14F-4D97-AF65-F5344CB8AC3E}">
        <p14:creationId xmlns:p14="http://schemas.microsoft.com/office/powerpoint/2010/main" val="386658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5DF3-C99A-5F42-A2BF-A4A4607A1B83}" type="slidenum">
              <a:rPr lang="en-US" smtClean="0"/>
              <a:t>6</a:t>
            </a:fld>
            <a:endParaRPr lang="en-US"/>
          </a:p>
        </p:txBody>
      </p:sp>
    </p:spTree>
    <p:extLst>
      <p:ext uri="{BB962C8B-B14F-4D97-AF65-F5344CB8AC3E}">
        <p14:creationId xmlns:p14="http://schemas.microsoft.com/office/powerpoint/2010/main" val="159149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7</a:t>
            </a:fld>
            <a:endParaRPr lang="en-US"/>
          </a:p>
        </p:txBody>
      </p:sp>
    </p:spTree>
    <p:extLst>
      <p:ext uri="{BB962C8B-B14F-4D97-AF65-F5344CB8AC3E}">
        <p14:creationId xmlns:p14="http://schemas.microsoft.com/office/powerpoint/2010/main" val="104635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8</a:t>
            </a:fld>
            <a:endParaRPr lang="en-US"/>
          </a:p>
        </p:txBody>
      </p:sp>
    </p:spTree>
    <p:extLst>
      <p:ext uri="{BB962C8B-B14F-4D97-AF65-F5344CB8AC3E}">
        <p14:creationId xmlns:p14="http://schemas.microsoft.com/office/powerpoint/2010/main" val="181795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726" indent="-178726">
              <a:buFontTx/>
              <a:buChar char="-"/>
            </a:pPr>
            <a:endParaRPr lang="en-US"/>
          </a:p>
        </p:txBody>
      </p:sp>
      <p:sp>
        <p:nvSpPr>
          <p:cNvPr id="4" name="Slide Number Placeholder 3"/>
          <p:cNvSpPr>
            <a:spLocks noGrp="1"/>
          </p:cNvSpPr>
          <p:nvPr>
            <p:ph type="sldNum" sz="quarter" idx="5"/>
          </p:nvPr>
        </p:nvSpPr>
        <p:spPr/>
        <p:txBody>
          <a:bodyPr/>
          <a:lstStyle/>
          <a:p>
            <a:fld id="{833C5DF3-C99A-5F42-A2BF-A4A4607A1B83}" type="slidenum">
              <a:rPr lang="en-US" smtClean="0"/>
              <a:t>9</a:t>
            </a:fld>
            <a:endParaRPr lang="en-US"/>
          </a:p>
        </p:txBody>
      </p:sp>
    </p:spTree>
    <p:extLst>
      <p:ext uri="{BB962C8B-B14F-4D97-AF65-F5344CB8AC3E}">
        <p14:creationId xmlns:p14="http://schemas.microsoft.com/office/powerpoint/2010/main" val="196112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D66BC4E-3B9D-7E4C-A5B8-E263AC59238A}"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191096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5CB1A-B245-7D41-9124-B2B1AB869604}"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326724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8DEE9F-AE3E-B146-91F7-0C06453CFC04}"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2924867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79BC0B-E264-BF4F-B243-C9E8B2CD9643}"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46967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72A858-5B94-AA47-BA84-08140AE7861E}"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146669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C01F4-3CCC-E747-8E3B-471E93FF2811}" type="datetime1">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134610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C1FF0-762B-0A45-A90F-BC5994C77234}" type="datetime1">
              <a:rPr lang="en-US" smtClean="0"/>
              <a:t>11/12/2020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22224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E78B08-F8B7-D04F-A25D-BB4393BAA859}" type="datetime1">
              <a:rPr lang="en-US" smtClean="0"/>
              <a:t>11/12/2020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286628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E16CF-1F87-6F4B-B139-5C8EAE1996FC}" type="datetime1">
              <a:rPr lang="en-US" smtClean="0"/>
              <a:t>11/12/2020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268795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CD33C87-E7C1-EF44-B4E0-72720BB91CE4}" type="datetime1">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409357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612EAD-A37B-5749-A3E4-0AB8FC81C41B}" type="datetime1">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CB362-FDF9-EC4D-B084-1AC916796156}" type="slidenum">
              <a:rPr lang="en-US" smtClean="0"/>
              <a:t>‹#›</a:t>
            </a:fld>
            <a:endParaRPr lang="en-US"/>
          </a:p>
        </p:txBody>
      </p:sp>
    </p:spTree>
    <p:extLst>
      <p:ext uri="{BB962C8B-B14F-4D97-AF65-F5344CB8AC3E}">
        <p14:creationId xmlns:p14="http://schemas.microsoft.com/office/powerpoint/2010/main" val="4246476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4EC59FA8-4BDE-574B-B90A-06EDE7B2D2C0}" type="datetime1">
              <a:rPr lang="en-US" smtClean="0"/>
              <a:t>11/12/2020</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CD1CB362-FDF9-EC4D-B084-1AC916796156}" type="slidenum">
              <a:rPr lang="en-US" smtClean="0"/>
              <a:t>‹#›</a:t>
            </a:fld>
            <a:endParaRPr lang="en-US"/>
          </a:p>
        </p:txBody>
      </p:sp>
    </p:spTree>
    <p:extLst>
      <p:ext uri="{BB962C8B-B14F-4D97-AF65-F5344CB8AC3E}">
        <p14:creationId xmlns:p14="http://schemas.microsoft.com/office/powerpoint/2010/main" val="1983430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HR@southsnofire.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gcc02.safelinks.protection.outlook.com/?url=https%3A%2F%2Fwww.snohd.org%2F503%2FDrive-Thru-Testing-Available-by-Appointm&amp;data=02%7C01%7Ctkeene%40southsnofire.org%7Cdfa10690598a4648b6b108d83e128966%7C6ee61d383b2b4deb8e858d270ffdba61%7C0%7C0%7C637327596614061753&amp;sdata=7uDH0amY7Be5utNYh9y23S5iIO37xWYVmEwjZlqRgFo%3D&amp;reserved=0" TargetMode="External"/><Relationship Id="rId4" Type="http://schemas.openxmlformats.org/officeDocument/2006/relationships/hyperlink" Target="https://redcap.iths.org/surveys/?s=84N479AHE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hr@southsnofire.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96">
            <a:extLst>
              <a:ext uri="{FF2B5EF4-FFF2-40B4-BE49-F238E27FC236}">
                <a16:creationId xmlns:a16="http://schemas.microsoft.com/office/drawing/2014/main" id="{6B426FDB-31A6-6447-AE4D-C05CDCF4426C}"/>
              </a:ext>
            </a:extLst>
          </p:cNvPr>
          <p:cNvSpPr txBox="1">
            <a:spLocks noChangeAspect="1" noEditPoints="1" noChangeArrowheads="1" noChangeShapeType="1" noTextEdit="1"/>
          </p:cNvSpPr>
          <p:nvPr/>
        </p:nvSpPr>
        <p:spPr bwMode="auto">
          <a:xfrm>
            <a:off x="1556979" y="2363372"/>
            <a:ext cx="5453270" cy="330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84455" marR="84455" algn="ctr">
              <a:lnSpc>
                <a:spcPts val="6285"/>
              </a:lnSpc>
              <a:spcBef>
                <a:spcPts val="0"/>
              </a:spcBef>
              <a:spcAft>
                <a:spcPts val="0"/>
              </a:spcAft>
            </a:pPr>
            <a:r>
              <a:rPr lang="en-US" sz="3200" dirty="0">
                <a:effectLst/>
                <a:latin typeface="Rockwell" panose="02060603020205020403" pitchFamily="18" charset="0"/>
                <a:ea typeface="Calibri" panose="020F0502020204030204" pitchFamily="34" charset="0"/>
              </a:rPr>
              <a:t>COVID-19</a:t>
            </a:r>
          </a:p>
          <a:p>
            <a:pPr marL="84455" marR="84455" algn="ctr">
              <a:spcAft>
                <a:spcPts val="0"/>
              </a:spcAft>
            </a:pPr>
            <a:r>
              <a:rPr lang="en-US" sz="3200" dirty="0">
                <a:effectLst/>
                <a:latin typeface="Rockwell" panose="02060603020205020403" pitchFamily="18" charset="0"/>
                <a:ea typeface="Calibri" panose="020F0502020204030204" pitchFamily="34" charset="0"/>
              </a:rPr>
              <a:t>PROCEDURE MANUAL</a:t>
            </a:r>
          </a:p>
          <a:p>
            <a:pPr marL="84455" marR="84455" algn="ctr">
              <a:spcAft>
                <a:spcPts val="0"/>
              </a:spcAft>
            </a:pPr>
            <a:endParaRPr lang="en-US" sz="2400" dirty="0">
              <a:latin typeface="Rockwell" panose="02060603020205020403" pitchFamily="18" charset="0"/>
              <a:ea typeface="Calibri" panose="020F0502020204030204" pitchFamily="34" charset="0"/>
            </a:endParaRPr>
          </a:p>
          <a:p>
            <a:pPr marL="84455" marR="84455" algn="ctr">
              <a:spcAft>
                <a:spcPts val="0"/>
              </a:spcAft>
            </a:pPr>
            <a:r>
              <a:rPr lang="en-US" sz="3200" dirty="0">
                <a:effectLst/>
                <a:latin typeface="Rockwell" panose="02060603020205020403" pitchFamily="18" charset="0"/>
                <a:ea typeface="Calibri" panose="020F0502020204030204" pitchFamily="34" charset="0"/>
              </a:rPr>
              <a:t> </a:t>
            </a:r>
            <a:r>
              <a:rPr lang="en-US" sz="2800" dirty="0">
                <a:effectLst/>
                <a:latin typeface="Rockwell" panose="02060603020205020403" pitchFamily="18" charset="0"/>
                <a:ea typeface="Calibri" panose="020F0502020204030204" pitchFamily="34" charset="0"/>
              </a:rPr>
              <a:t>OPE</a:t>
            </a:r>
            <a:r>
              <a:rPr lang="en-US" sz="2800" dirty="0">
                <a:latin typeface="Rockwell" panose="02060603020205020403" pitchFamily="18" charset="0"/>
                <a:ea typeface="Calibri" panose="020F0502020204030204" pitchFamily="34" charset="0"/>
              </a:rPr>
              <a:t>RATIONAL </a:t>
            </a:r>
            <a:r>
              <a:rPr lang="en-US" sz="2800" dirty="0">
                <a:effectLst/>
                <a:latin typeface="Rockwell" panose="02060603020205020403" pitchFamily="18" charset="0"/>
                <a:ea typeface="Calibri" panose="020F0502020204030204" pitchFamily="34" charset="0"/>
              </a:rPr>
              <a:t>PERIOD</a:t>
            </a:r>
          </a:p>
          <a:p>
            <a:pPr marL="84455" marR="84455" lvl="0" algn="ctr"/>
            <a:r>
              <a:rPr lang="en-US" sz="2400" b="1" dirty="0">
                <a:solidFill>
                  <a:srgbClr val="FF0000"/>
                </a:solidFill>
                <a:latin typeface="Rockwell" panose="02060603020205020403" pitchFamily="18" charset="0"/>
                <a:ea typeface="Calibri" panose="020F0502020204030204" pitchFamily="34" charset="0"/>
              </a:rPr>
              <a:t>November 12 - 25, 2020</a:t>
            </a:r>
          </a:p>
          <a:p>
            <a:pPr marL="84455" marR="84455" algn="ctr">
              <a:spcAft>
                <a:spcPts val="0"/>
              </a:spcAft>
            </a:pPr>
            <a:endParaRPr lang="en-US" sz="2800" dirty="0">
              <a:effectLst/>
              <a:latin typeface="Rockwell" panose="02060603020205020403" pitchFamily="18" charset="0"/>
              <a:ea typeface="Calibri" panose="020F0502020204030204" pitchFamily="34" charset="0"/>
            </a:endParaRPr>
          </a:p>
        </p:txBody>
      </p:sp>
      <p:pic>
        <p:nvPicPr>
          <p:cNvPr id="5" name="image1.jpeg">
            <a:extLst>
              <a:ext uri="{FF2B5EF4-FFF2-40B4-BE49-F238E27FC236}">
                <a16:creationId xmlns:a16="http://schemas.microsoft.com/office/drawing/2014/main" id="{2162ED69-BABA-3B44-A409-92687FF33A0D}"/>
              </a:ext>
            </a:extLst>
          </p:cNvPr>
          <p:cNvPicPr/>
          <p:nvPr/>
        </p:nvPicPr>
        <p:blipFill>
          <a:blip r:embed="rId3" cstate="print"/>
          <a:stretch>
            <a:fillRect/>
          </a:stretch>
        </p:blipFill>
        <p:spPr>
          <a:xfrm>
            <a:off x="3052689" y="331759"/>
            <a:ext cx="2096086" cy="2031613"/>
          </a:xfrm>
          <a:prstGeom prst="rect">
            <a:avLst/>
          </a:prstGeom>
        </p:spPr>
      </p:pic>
      <p:graphicFrame>
        <p:nvGraphicFramePr>
          <p:cNvPr id="6" name="Table 5">
            <a:extLst>
              <a:ext uri="{FF2B5EF4-FFF2-40B4-BE49-F238E27FC236}">
                <a16:creationId xmlns:a16="http://schemas.microsoft.com/office/drawing/2014/main" id="{0CECB064-FF1B-F545-B803-0FA8FCCE0A8B}"/>
              </a:ext>
            </a:extLst>
          </p:cNvPr>
          <p:cNvGraphicFramePr>
            <a:graphicFrameLocks noGrp="1"/>
          </p:cNvGraphicFramePr>
          <p:nvPr>
            <p:extLst>
              <p:ext uri="{D42A27DB-BD31-4B8C-83A1-F6EECF244321}">
                <p14:modId xmlns:p14="http://schemas.microsoft.com/office/powerpoint/2010/main" val="2698441397"/>
              </p:ext>
            </p:extLst>
          </p:nvPr>
        </p:nvGraphicFramePr>
        <p:xfrm>
          <a:off x="2920255" y="5362336"/>
          <a:ext cx="2726717" cy="2335830"/>
        </p:xfrm>
        <a:graphic>
          <a:graphicData uri="http://schemas.openxmlformats.org/drawingml/2006/table">
            <a:tbl>
              <a:tblPr firstRow="1" bandRow="1">
                <a:tableStyleId>{5940675A-B579-460E-94D1-54222C63F5DA}</a:tableStyleId>
              </a:tblPr>
              <a:tblGrid>
                <a:gridCol w="389255">
                  <a:extLst>
                    <a:ext uri="{9D8B030D-6E8A-4147-A177-3AD203B41FA5}">
                      <a16:colId xmlns:a16="http://schemas.microsoft.com/office/drawing/2014/main" val="1860043366"/>
                    </a:ext>
                  </a:extLst>
                </a:gridCol>
                <a:gridCol w="389577">
                  <a:extLst>
                    <a:ext uri="{9D8B030D-6E8A-4147-A177-3AD203B41FA5}">
                      <a16:colId xmlns:a16="http://schemas.microsoft.com/office/drawing/2014/main" val="2875557509"/>
                    </a:ext>
                  </a:extLst>
                </a:gridCol>
                <a:gridCol w="389577">
                  <a:extLst>
                    <a:ext uri="{9D8B030D-6E8A-4147-A177-3AD203B41FA5}">
                      <a16:colId xmlns:a16="http://schemas.microsoft.com/office/drawing/2014/main" val="715094084"/>
                    </a:ext>
                  </a:extLst>
                </a:gridCol>
                <a:gridCol w="389577">
                  <a:extLst>
                    <a:ext uri="{9D8B030D-6E8A-4147-A177-3AD203B41FA5}">
                      <a16:colId xmlns:a16="http://schemas.microsoft.com/office/drawing/2014/main" val="162323000"/>
                    </a:ext>
                  </a:extLst>
                </a:gridCol>
                <a:gridCol w="389577">
                  <a:extLst>
                    <a:ext uri="{9D8B030D-6E8A-4147-A177-3AD203B41FA5}">
                      <a16:colId xmlns:a16="http://schemas.microsoft.com/office/drawing/2014/main" val="1358031698"/>
                    </a:ext>
                  </a:extLst>
                </a:gridCol>
                <a:gridCol w="389577">
                  <a:extLst>
                    <a:ext uri="{9D8B030D-6E8A-4147-A177-3AD203B41FA5}">
                      <a16:colId xmlns:a16="http://schemas.microsoft.com/office/drawing/2014/main" val="2524870859"/>
                    </a:ext>
                  </a:extLst>
                </a:gridCol>
                <a:gridCol w="389577">
                  <a:extLst>
                    <a:ext uri="{9D8B030D-6E8A-4147-A177-3AD203B41FA5}">
                      <a16:colId xmlns:a16="http://schemas.microsoft.com/office/drawing/2014/main" val="3358435133"/>
                    </a:ext>
                  </a:extLst>
                </a:gridCol>
              </a:tblGrid>
              <a:tr h="333690">
                <a:tc gridSpan="7">
                  <a:txBody>
                    <a:bodyPr/>
                    <a:lstStyle/>
                    <a:p>
                      <a:pPr algn="ctr"/>
                      <a:r>
                        <a:rPr lang="en-US" sz="1200" b="1" dirty="0">
                          <a:solidFill>
                            <a:schemeClr val="bg1"/>
                          </a:solidFill>
                        </a:rPr>
                        <a:t>October - November</a:t>
                      </a:r>
                    </a:p>
                  </a:txBody>
                  <a:tcPr anchor="ctr">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3160961"/>
                  </a:ext>
                </a:extLst>
              </a:tr>
              <a:tr h="333690">
                <a:tc>
                  <a:txBody>
                    <a:bodyPr/>
                    <a:lstStyle/>
                    <a:p>
                      <a:pPr algn="ctr"/>
                      <a:r>
                        <a:rPr lang="en-US" sz="1200" b="1"/>
                        <a:t>SU</a:t>
                      </a:r>
                    </a:p>
                  </a:txBody>
                  <a:tcPr anchor="ctr">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M</a:t>
                      </a:r>
                    </a:p>
                  </a:txBody>
                  <a:tcPr anchor="ctr">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T</a:t>
                      </a:r>
                    </a:p>
                  </a:txBody>
                  <a:tcPr anchor="ctr">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W</a:t>
                      </a:r>
                    </a:p>
                  </a:txBody>
                  <a:tcPr anchor="ctr">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TH</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F</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D1"/>
                    </a:solidFill>
                  </a:tcPr>
                </a:tc>
                <a:tc>
                  <a:txBody>
                    <a:bodyPr/>
                    <a:lstStyle/>
                    <a:p>
                      <a:pPr algn="ctr"/>
                      <a:r>
                        <a:rPr lang="en-US" sz="1200" b="1"/>
                        <a:t>SA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D1"/>
                    </a:solidFill>
                  </a:tcPr>
                </a:tc>
                <a:extLst>
                  <a:ext uri="{0D108BD9-81ED-4DB2-BD59-A6C34878D82A}">
                    <a16:rowId xmlns:a16="http://schemas.microsoft.com/office/drawing/2014/main" val="677841785"/>
                  </a:ext>
                </a:extLst>
              </a:tr>
              <a:tr h="333690">
                <a:tc>
                  <a:txBody>
                    <a:bodyPr/>
                    <a:lstStyle/>
                    <a:p>
                      <a:pPr algn="ctr"/>
                      <a:r>
                        <a:rPr lang="en-US" sz="1200" b="0" dirty="0">
                          <a:solidFill>
                            <a:schemeClr val="tx1"/>
                          </a:solidFill>
                        </a:rPr>
                        <a:t>1</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2</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3</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4</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5</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6</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solidFill>
                            <a:schemeClr val="tx1"/>
                          </a:solidFill>
                        </a:rPr>
                        <a:t>7</a:t>
                      </a: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260017780"/>
                  </a:ext>
                </a:extLst>
              </a:tr>
              <a:tr h="333690">
                <a:tc>
                  <a:txBody>
                    <a:bodyPr/>
                    <a:lstStyle/>
                    <a:p>
                      <a:pPr algn="ctr"/>
                      <a:r>
                        <a:rPr lang="en-US" sz="1200" b="0" dirty="0">
                          <a:solidFill>
                            <a:schemeClr val="tx1"/>
                          </a:solidFill>
                        </a:rPr>
                        <a:t>8</a:t>
                      </a:r>
                    </a:p>
                  </a:txBody>
                  <a:tcPr anchor="ctr">
                    <a:solidFill>
                      <a:schemeClr val="bg1"/>
                    </a:solidFill>
                  </a:tcPr>
                </a:tc>
                <a:tc>
                  <a:txBody>
                    <a:bodyPr/>
                    <a:lstStyle/>
                    <a:p>
                      <a:pPr algn="ctr"/>
                      <a:r>
                        <a:rPr lang="en-US" sz="1200" b="0" dirty="0">
                          <a:solidFill>
                            <a:schemeClr val="tx1"/>
                          </a:solidFill>
                        </a:rPr>
                        <a:t>9</a:t>
                      </a:r>
                    </a:p>
                  </a:txBody>
                  <a:tcPr anchor="ctr">
                    <a:solidFill>
                      <a:schemeClr val="bg1"/>
                    </a:solidFill>
                  </a:tcPr>
                </a:tc>
                <a:tc>
                  <a:txBody>
                    <a:bodyPr/>
                    <a:lstStyle/>
                    <a:p>
                      <a:pPr algn="ctr"/>
                      <a:r>
                        <a:rPr lang="en-US" sz="1200" b="0" dirty="0">
                          <a:solidFill>
                            <a:schemeClr val="tx1"/>
                          </a:solidFill>
                        </a:rPr>
                        <a:t>10</a:t>
                      </a:r>
                    </a:p>
                  </a:txBody>
                  <a:tcPr anchor="ctr">
                    <a:solidFill>
                      <a:schemeClr val="bg1"/>
                    </a:solidFill>
                  </a:tcPr>
                </a:tc>
                <a:tc>
                  <a:txBody>
                    <a:bodyPr/>
                    <a:lstStyle/>
                    <a:p>
                      <a:pPr algn="ctr"/>
                      <a:r>
                        <a:rPr lang="en-US" sz="1200" b="0" dirty="0">
                          <a:solidFill>
                            <a:schemeClr val="tx1"/>
                          </a:solidFill>
                        </a:rPr>
                        <a:t>11</a:t>
                      </a:r>
                    </a:p>
                  </a:txBody>
                  <a:tcPr anchor="ctr">
                    <a:solidFill>
                      <a:schemeClr val="bg1"/>
                    </a:solidFill>
                  </a:tcPr>
                </a:tc>
                <a:tc>
                  <a:txBody>
                    <a:bodyPr/>
                    <a:lstStyle/>
                    <a:p>
                      <a:pPr algn="ctr"/>
                      <a:r>
                        <a:rPr lang="en-US" sz="1200" b="1" dirty="0">
                          <a:solidFill>
                            <a:schemeClr val="tx1"/>
                          </a:solidFill>
                        </a:rPr>
                        <a:t>12</a:t>
                      </a:r>
                    </a:p>
                  </a:txBody>
                  <a:tcPr anchor="ctr">
                    <a:solidFill>
                      <a:srgbClr val="FF0000"/>
                    </a:solidFill>
                  </a:tcPr>
                </a:tc>
                <a:tc>
                  <a:txBody>
                    <a:bodyPr/>
                    <a:lstStyle/>
                    <a:p>
                      <a:pPr algn="ctr"/>
                      <a:r>
                        <a:rPr lang="en-US" sz="1200" b="1" dirty="0">
                          <a:solidFill>
                            <a:schemeClr val="tx1"/>
                          </a:solidFill>
                        </a:rPr>
                        <a:t>13</a:t>
                      </a:r>
                    </a:p>
                  </a:txBody>
                  <a:tcPr anchor="ctr">
                    <a:solidFill>
                      <a:srgbClr val="FF0000"/>
                    </a:solidFill>
                  </a:tcPr>
                </a:tc>
                <a:tc>
                  <a:txBody>
                    <a:bodyPr/>
                    <a:lstStyle/>
                    <a:p>
                      <a:pPr algn="ctr"/>
                      <a:r>
                        <a:rPr lang="en-US" sz="1200" b="1" dirty="0">
                          <a:solidFill>
                            <a:schemeClr val="tx1"/>
                          </a:solidFill>
                        </a:rPr>
                        <a:t>14</a:t>
                      </a:r>
                    </a:p>
                  </a:txBody>
                  <a:tcPr anchor="ctr">
                    <a:solidFill>
                      <a:srgbClr val="FF0000"/>
                    </a:solidFill>
                  </a:tcPr>
                </a:tc>
                <a:extLst>
                  <a:ext uri="{0D108BD9-81ED-4DB2-BD59-A6C34878D82A}">
                    <a16:rowId xmlns:a16="http://schemas.microsoft.com/office/drawing/2014/main" val="2308684063"/>
                  </a:ext>
                </a:extLst>
              </a:tr>
              <a:tr h="333690">
                <a:tc>
                  <a:txBody>
                    <a:bodyPr/>
                    <a:lstStyle/>
                    <a:p>
                      <a:pPr algn="ctr"/>
                      <a:r>
                        <a:rPr lang="en-US" sz="1200" b="1" dirty="0"/>
                        <a:t>15</a:t>
                      </a:r>
                    </a:p>
                  </a:txBody>
                  <a:tcPr anchor="ctr">
                    <a:solidFill>
                      <a:srgbClr val="FF0000"/>
                    </a:solidFill>
                  </a:tcPr>
                </a:tc>
                <a:tc>
                  <a:txBody>
                    <a:bodyPr/>
                    <a:lstStyle/>
                    <a:p>
                      <a:pPr algn="ctr"/>
                      <a:r>
                        <a:rPr lang="en-US" sz="1200" b="1" dirty="0">
                          <a:solidFill>
                            <a:schemeClr val="tx1"/>
                          </a:solidFill>
                        </a:rPr>
                        <a:t>16</a:t>
                      </a:r>
                    </a:p>
                  </a:txBody>
                  <a:tcPr anchor="ctr">
                    <a:solidFill>
                      <a:srgbClr val="FF0000"/>
                    </a:solidFill>
                  </a:tcPr>
                </a:tc>
                <a:tc>
                  <a:txBody>
                    <a:bodyPr/>
                    <a:lstStyle/>
                    <a:p>
                      <a:pPr algn="ctr"/>
                      <a:r>
                        <a:rPr lang="en-US" sz="1200" b="1" dirty="0">
                          <a:solidFill>
                            <a:schemeClr val="tx1"/>
                          </a:solidFill>
                        </a:rPr>
                        <a:t>17</a:t>
                      </a:r>
                    </a:p>
                  </a:txBody>
                  <a:tcPr anchor="ctr">
                    <a:solidFill>
                      <a:srgbClr val="FF0000"/>
                    </a:solidFill>
                  </a:tcPr>
                </a:tc>
                <a:tc>
                  <a:txBody>
                    <a:bodyPr/>
                    <a:lstStyle/>
                    <a:p>
                      <a:pPr algn="ctr"/>
                      <a:r>
                        <a:rPr lang="en-US" sz="1200" b="1" dirty="0">
                          <a:solidFill>
                            <a:schemeClr val="tx1"/>
                          </a:solidFill>
                        </a:rPr>
                        <a:t>18</a:t>
                      </a:r>
                    </a:p>
                  </a:txBody>
                  <a:tcPr anchor="ctr">
                    <a:solidFill>
                      <a:srgbClr val="FF0000"/>
                    </a:solidFill>
                  </a:tcPr>
                </a:tc>
                <a:tc>
                  <a:txBody>
                    <a:bodyPr/>
                    <a:lstStyle/>
                    <a:p>
                      <a:pPr algn="ctr"/>
                      <a:r>
                        <a:rPr lang="en-US" sz="1200" b="1" dirty="0">
                          <a:solidFill>
                            <a:schemeClr val="tx1"/>
                          </a:solidFill>
                        </a:rPr>
                        <a:t>19</a:t>
                      </a:r>
                    </a:p>
                  </a:txBody>
                  <a:tcPr anchor="ctr">
                    <a:solidFill>
                      <a:srgbClr val="FF0000"/>
                    </a:solidFill>
                  </a:tcPr>
                </a:tc>
                <a:tc>
                  <a:txBody>
                    <a:bodyPr/>
                    <a:lstStyle/>
                    <a:p>
                      <a:pPr algn="ctr"/>
                      <a:r>
                        <a:rPr lang="en-US" sz="1200" b="1" dirty="0">
                          <a:solidFill>
                            <a:schemeClr val="tx1"/>
                          </a:solidFill>
                        </a:rPr>
                        <a:t>20</a:t>
                      </a:r>
                    </a:p>
                  </a:txBody>
                  <a:tcPr anchor="ctr">
                    <a:solidFill>
                      <a:srgbClr val="FF0000"/>
                    </a:solidFill>
                  </a:tcPr>
                </a:tc>
                <a:tc>
                  <a:txBody>
                    <a:bodyPr/>
                    <a:lstStyle/>
                    <a:p>
                      <a:pPr algn="ctr"/>
                      <a:r>
                        <a:rPr lang="en-US" sz="1200" b="1" dirty="0">
                          <a:solidFill>
                            <a:schemeClr val="tx1"/>
                          </a:solidFill>
                        </a:rPr>
                        <a:t>21</a:t>
                      </a:r>
                    </a:p>
                  </a:txBody>
                  <a:tcPr anchor="ctr">
                    <a:solidFill>
                      <a:srgbClr val="FF0000"/>
                    </a:solidFill>
                  </a:tcPr>
                </a:tc>
                <a:extLst>
                  <a:ext uri="{0D108BD9-81ED-4DB2-BD59-A6C34878D82A}">
                    <a16:rowId xmlns:a16="http://schemas.microsoft.com/office/drawing/2014/main" val="2977332888"/>
                  </a:ext>
                </a:extLst>
              </a:tr>
              <a:tr h="333690">
                <a:tc>
                  <a:txBody>
                    <a:bodyPr/>
                    <a:lstStyle/>
                    <a:p>
                      <a:pPr algn="ctr"/>
                      <a:r>
                        <a:rPr lang="en-US" sz="1200" b="1"/>
                        <a:t>22</a:t>
                      </a:r>
                      <a:endParaRPr lang="en-US" sz="1200" b="1" dirty="0"/>
                    </a:p>
                  </a:txBody>
                  <a:tcPr anchor="ctr">
                    <a:solidFill>
                      <a:srgbClr val="FF0000"/>
                    </a:solidFill>
                  </a:tcPr>
                </a:tc>
                <a:tc>
                  <a:txBody>
                    <a:bodyPr/>
                    <a:lstStyle/>
                    <a:p>
                      <a:pPr algn="ctr"/>
                      <a:r>
                        <a:rPr lang="en-US" sz="1200" b="1" dirty="0">
                          <a:solidFill>
                            <a:schemeClr val="tx1"/>
                          </a:solidFill>
                        </a:rPr>
                        <a:t>23</a:t>
                      </a:r>
                    </a:p>
                  </a:txBody>
                  <a:tcPr anchor="ctr">
                    <a:solidFill>
                      <a:srgbClr val="FF0000"/>
                    </a:solidFill>
                  </a:tcPr>
                </a:tc>
                <a:tc>
                  <a:txBody>
                    <a:bodyPr/>
                    <a:lstStyle/>
                    <a:p>
                      <a:pPr algn="ctr"/>
                      <a:r>
                        <a:rPr lang="en-US" sz="1200" b="1" dirty="0">
                          <a:solidFill>
                            <a:schemeClr val="tx1"/>
                          </a:solidFill>
                        </a:rPr>
                        <a:t>24</a:t>
                      </a:r>
                    </a:p>
                  </a:txBody>
                  <a:tcPr anchor="ctr">
                    <a:solidFill>
                      <a:srgbClr val="FF0000"/>
                    </a:solidFill>
                  </a:tcPr>
                </a:tc>
                <a:tc>
                  <a:txBody>
                    <a:bodyPr/>
                    <a:lstStyle/>
                    <a:p>
                      <a:pPr algn="ctr"/>
                      <a:r>
                        <a:rPr lang="en-US" sz="1200" b="1" dirty="0">
                          <a:solidFill>
                            <a:schemeClr val="tx1"/>
                          </a:solidFill>
                        </a:rPr>
                        <a:t>25</a:t>
                      </a:r>
                    </a:p>
                  </a:txBody>
                  <a:tcPr anchor="ctr">
                    <a:solidFill>
                      <a:srgbClr val="FF0000"/>
                    </a:solidFill>
                  </a:tcPr>
                </a:tc>
                <a:tc>
                  <a:txBody>
                    <a:bodyPr/>
                    <a:lstStyle/>
                    <a:p>
                      <a:pPr algn="ctr"/>
                      <a:r>
                        <a:rPr lang="en-US" sz="1200" b="0" dirty="0">
                          <a:solidFill>
                            <a:schemeClr val="tx1"/>
                          </a:solidFill>
                        </a:rPr>
                        <a:t>26</a:t>
                      </a:r>
                    </a:p>
                  </a:txBody>
                  <a:tcPr anchor="ctr">
                    <a:solidFill>
                      <a:schemeClr val="bg1"/>
                    </a:solidFill>
                  </a:tcPr>
                </a:tc>
                <a:tc>
                  <a:txBody>
                    <a:bodyPr/>
                    <a:lstStyle/>
                    <a:p>
                      <a:pPr algn="ctr"/>
                      <a:r>
                        <a:rPr lang="en-US" sz="1200" b="0" dirty="0">
                          <a:solidFill>
                            <a:schemeClr val="tx1"/>
                          </a:solidFill>
                        </a:rPr>
                        <a:t>27</a:t>
                      </a:r>
                    </a:p>
                  </a:txBody>
                  <a:tcPr anchor="ctr">
                    <a:solidFill>
                      <a:schemeClr val="bg1"/>
                    </a:solidFill>
                  </a:tcPr>
                </a:tc>
                <a:tc>
                  <a:txBody>
                    <a:bodyPr/>
                    <a:lstStyle/>
                    <a:p>
                      <a:pPr algn="ctr"/>
                      <a:r>
                        <a:rPr lang="en-US" sz="1200" b="0" dirty="0">
                          <a:solidFill>
                            <a:schemeClr val="tx1"/>
                          </a:solidFill>
                        </a:rPr>
                        <a:t>28</a:t>
                      </a:r>
                    </a:p>
                  </a:txBody>
                  <a:tcPr anchor="ctr">
                    <a:solidFill>
                      <a:schemeClr val="bg1"/>
                    </a:solidFill>
                  </a:tcPr>
                </a:tc>
                <a:extLst>
                  <a:ext uri="{0D108BD9-81ED-4DB2-BD59-A6C34878D82A}">
                    <a16:rowId xmlns:a16="http://schemas.microsoft.com/office/drawing/2014/main" val="54512461"/>
                  </a:ext>
                </a:extLst>
              </a:tr>
              <a:tr h="333690">
                <a:tc>
                  <a:txBody>
                    <a:bodyPr/>
                    <a:lstStyle/>
                    <a:p>
                      <a:pPr algn="ctr"/>
                      <a:r>
                        <a:rPr lang="en-US" sz="1200" b="0" dirty="0"/>
                        <a:t>29</a:t>
                      </a:r>
                    </a:p>
                  </a:txBody>
                  <a:tcPr anchor="ctr">
                    <a:solidFill>
                      <a:schemeClr val="bg1"/>
                    </a:solidFill>
                  </a:tcPr>
                </a:tc>
                <a:tc>
                  <a:txBody>
                    <a:bodyPr/>
                    <a:lstStyle/>
                    <a:p>
                      <a:pPr algn="ctr"/>
                      <a:r>
                        <a:rPr lang="en-US" sz="1200" b="0" dirty="0">
                          <a:solidFill>
                            <a:schemeClr val="tx1"/>
                          </a:solidFill>
                        </a:rPr>
                        <a:t>30</a:t>
                      </a:r>
                    </a:p>
                  </a:txBody>
                  <a:tcPr anchor="ctr">
                    <a:solidFill>
                      <a:schemeClr val="bg1"/>
                    </a:solidFill>
                  </a:tcPr>
                </a:tc>
                <a:tc>
                  <a:txBody>
                    <a:bodyPr/>
                    <a:lstStyle/>
                    <a:p>
                      <a:pPr algn="ctr"/>
                      <a:endParaRPr lang="en-US" sz="1200" b="0" dirty="0">
                        <a:solidFill>
                          <a:schemeClr val="tx1"/>
                        </a:solidFill>
                      </a:endParaRPr>
                    </a:p>
                  </a:txBody>
                  <a:tcPr anchor="ctr">
                    <a:solidFill>
                      <a:schemeClr val="bg1"/>
                    </a:solidFill>
                  </a:tcPr>
                </a:tc>
                <a:tc>
                  <a:txBody>
                    <a:bodyPr/>
                    <a:lstStyle/>
                    <a:p>
                      <a:pPr algn="ctr"/>
                      <a:endParaRPr lang="en-US" sz="1200" b="0" dirty="0">
                        <a:solidFill>
                          <a:schemeClr val="tx1"/>
                        </a:solidFill>
                      </a:endParaRPr>
                    </a:p>
                  </a:txBody>
                  <a:tcPr anchor="ctr">
                    <a:solidFill>
                      <a:schemeClr val="bg1"/>
                    </a:solidFill>
                  </a:tcPr>
                </a:tc>
                <a:tc>
                  <a:txBody>
                    <a:bodyPr/>
                    <a:lstStyle/>
                    <a:p>
                      <a:pPr algn="ctr"/>
                      <a:endParaRPr lang="en-US" sz="1200" b="0" dirty="0">
                        <a:solidFill>
                          <a:schemeClr val="tx1"/>
                        </a:solidFill>
                      </a:endParaRPr>
                    </a:p>
                  </a:txBody>
                  <a:tcPr anchor="ctr">
                    <a:solidFill>
                      <a:schemeClr val="bg1"/>
                    </a:solidFill>
                  </a:tcPr>
                </a:tc>
                <a:tc>
                  <a:txBody>
                    <a:bodyPr/>
                    <a:lstStyle/>
                    <a:p>
                      <a:pPr algn="ctr"/>
                      <a:endParaRPr lang="en-US" sz="1200" b="0" dirty="0">
                        <a:solidFill>
                          <a:schemeClr val="tx1"/>
                        </a:solidFill>
                      </a:endParaRPr>
                    </a:p>
                  </a:txBody>
                  <a:tcPr anchor="ctr">
                    <a:solidFill>
                      <a:schemeClr val="bg1"/>
                    </a:solidFill>
                  </a:tcPr>
                </a:tc>
                <a:tc>
                  <a:txBody>
                    <a:bodyPr/>
                    <a:lstStyle/>
                    <a:p>
                      <a:pPr algn="ctr"/>
                      <a:endParaRPr lang="en-US" sz="1200" b="0" dirty="0">
                        <a:solidFill>
                          <a:schemeClr val="tx1"/>
                        </a:solidFill>
                      </a:endParaRPr>
                    </a:p>
                  </a:txBody>
                  <a:tcPr anchor="ctr">
                    <a:solidFill>
                      <a:schemeClr val="bg1"/>
                    </a:solidFill>
                  </a:tcPr>
                </a:tc>
                <a:extLst>
                  <a:ext uri="{0D108BD9-81ED-4DB2-BD59-A6C34878D82A}">
                    <a16:rowId xmlns:a16="http://schemas.microsoft.com/office/drawing/2014/main" val="173735523"/>
                  </a:ext>
                </a:extLst>
              </a:tr>
            </a:tbl>
          </a:graphicData>
        </a:graphic>
      </p:graphicFrame>
      <p:sp>
        <p:nvSpPr>
          <p:cNvPr id="7" name="Text Box 2391">
            <a:extLst>
              <a:ext uri="{FF2B5EF4-FFF2-40B4-BE49-F238E27FC236}">
                <a16:creationId xmlns:a16="http://schemas.microsoft.com/office/drawing/2014/main" id="{03DA983E-7FD6-1A4F-833E-C489BD7ACFBD}"/>
              </a:ext>
            </a:extLst>
          </p:cNvPr>
          <p:cNvSpPr txBox="1">
            <a:spLocks noChangeAspect="1" noEditPoints="1" noChangeArrowheads="1" noChangeShapeType="1" noTextEdit="1"/>
          </p:cNvSpPr>
          <p:nvPr/>
        </p:nvSpPr>
        <p:spPr bwMode="auto">
          <a:xfrm>
            <a:off x="1436613" y="8356095"/>
            <a:ext cx="5421387" cy="65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0" algn="ctr">
              <a:lnSpc>
                <a:spcPts val="2420"/>
              </a:lnSpc>
              <a:spcBef>
                <a:spcPts val="0"/>
              </a:spcBef>
              <a:spcAft>
                <a:spcPts val="0"/>
              </a:spcAft>
            </a:pPr>
            <a:r>
              <a:rPr lang="en-US" sz="1100" i="1" dirty="0">
                <a:ea typeface="Calibri" panose="020F0502020204030204" pitchFamily="34" charset="0"/>
              </a:rPr>
              <a:t>This guideline is dynamic and may </a:t>
            </a:r>
            <a:r>
              <a:rPr lang="en-US" sz="1100" i="1" dirty="0">
                <a:effectLst/>
                <a:ea typeface="Calibri" panose="020F0502020204030204" pitchFamily="34" charset="0"/>
              </a:rPr>
              <a:t>change daily based on the most current recommendations. </a:t>
            </a:r>
          </a:p>
          <a:p>
            <a:pPr marL="12700" marR="0" algn="ctr">
              <a:lnSpc>
                <a:spcPts val="2420"/>
              </a:lnSpc>
              <a:spcBef>
                <a:spcPts val="0"/>
              </a:spcBef>
              <a:spcAft>
                <a:spcPts val="0"/>
              </a:spcAft>
            </a:pPr>
            <a:r>
              <a:rPr lang="en-US" sz="1100" i="1" dirty="0">
                <a:effectLst/>
                <a:ea typeface="Calibri" panose="020F0502020204030204" pitchFamily="34" charset="0"/>
              </a:rPr>
              <a:t>It does NOT cover every situation</a:t>
            </a:r>
            <a:r>
              <a:rPr lang="en-US" sz="1100" i="1" spc="-225" dirty="0">
                <a:ea typeface="Calibri" panose="020F0502020204030204" pitchFamily="34" charset="0"/>
              </a:rPr>
              <a:t>.</a:t>
            </a:r>
          </a:p>
          <a:p>
            <a:pPr marL="12700" marR="0" algn="ctr">
              <a:lnSpc>
                <a:spcPts val="2420"/>
              </a:lnSpc>
              <a:spcBef>
                <a:spcPts val="0"/>
              </a:spcBef>
              <a:spcAft>
                <a:spcPts val="0"/>
              </a:spcAft>
            </a:pPr>
            <a:endParaRPr lang="en-US" sz="1600" spc="-225" dirty="0">
              <a:ea typeface="Calibri" panose="020F0502020204030204" pitchFamily="34" charset="0"/>
            </a:endParaRPr>
          </a:p>
          <a:p>
            <a:pPr marL="12700" marR="0" algn="ctr">
              <a:lnSpc>
                <a:spcPts val="2420"/>
              </a:lnSpc>
              <a:spcBef>
                <a:spcPts val="0"/>
              </a:spcBef>
              <a:spcAft>
                <a:spcPts val="0"/>
              </a:spcAft>
            </a:pPr>
            <a:endParaRPr lang="en-US" sz="1600" dirty="0">
              <a:effectLst/>
              <a:highlight>
                <a:srgbClr val="FFFF00"/>
              </a:highlight>
              <a:ea typeface="Calibri" panose="020F0502020204030204" pitchFamily="34" charset="0"/>
            </a:endParaRPr>
          </a:p>
        </p:txBody>
      </p:sp>
      <p:sp>
        <p:nvSpPr>
          <p:cNvPr id="2" name="Slide Number Placeholder 1">
            <a:extLst>
              <a:ext uri="{FF2B5EF4-FFF2-40B4-BE49-F238E27FC236}">
                <a16:creationId xmlns:a16="http://schemas.microsoft.com/office/drawing/2014/main" id="{39DA3399-F047-4C4A-B0B8-865ACD7DB45B}"/>
              </a:ext>
            </a:extLst>
          </p:cNvPr>
          <p:cNvSpPr>
            <a:spLocks noGrp="1"/>
          </p:cNvSpPr>
          <p:nvPr>
            <p:ph type="sldNum" sz="quarter" idx="12"/>
          </p:nvPr>
        </p:nvSpPr>
        <p:spPr>
          <a:xfrm>
            <a:off x="5314950" y="8770015"/>
            <a:ext cx="1543050" cy="486833"/>
          </a:xfrm>
        </p:spPr>
        <p:txBody>
          <a:bodyPr/>
          <a:lstStyle/>
          <a:p>
            <a:fld id="{CD1CB362-FDF9-EC4D-B084-1AC916796156}" type="slidenum">
              <a:rPr lang="en-US" smtClean="0"/>
              <a:t>1</a:t>
            </a:fld>
            <a:endParaRPr lang="en-US"/>
          </a:p>
        </p:txBody>
      </p:sp>
      <p:graphicFrame>
        <p:nvGraphicFramePr>
          <p:cNvPr id="11" name="Table 10">
            <a:extLst>
              <a:ext uri="{FF2B5EF4-FFF2-40B4-BE49-F238E27FC236}">
                <a16:creationId xmlns:a16="http://schemas.microsoft.com/office/drawing/2014/main" id="{7FD6F2D5-B7C2-9C44-B8EC-238E42762CFD}"/>
              </a:ext>
            </a:extLst>
          </p:cNvPr>
          <p:cNvGraphicFramePr>
            <a:graphicFrameLocks noGrp="1"/>
          </p:cNvGraphicFramePr>
          <p:nvPr>
            <p:extLst>
              <p:ext uri="{D42A27DB-BD31-4B8C-83A1-F6EECF244321}">
                <p14:modId xmlns:p14="http://schemas.microsoft.com/office/powerpoint/2010/main" val="1998094868"/>
              </p:ext>
            </p:extLst>
          </p:nvPr>
        </p:nvGraphicFramePr>
        <p:xfrm>
          <a:off x="0" y="118694"/>
          <a:ext cx="1709227" cy="7993988"/>
        </p:xfrm>
        <a:graphic>
          <a:graphicData uri="http://schemas.openxmlformats.org/drawingml/2006/table">
            <a:tbl>
              <a:tblPr firstRow="1" bandRow="1">
                <a:tableStyleId>{5940675A-B579-460E-94D1-54222C63F5DA}</a:tableStyleId>
              </a:tblPr>
              <a:tblGrid>
                <a:gridCol w="1709227">
                  <a:extLst>
                    <a:ext uri="{9D8B030D-6E8A-4147-A177-3AD203B41FA5}">
                      <a16:colId xmlns:a16="http://schemas.microsoft.com/office/drawing/2014/main" val="3921577720"/>
                    </a:ext>
                  </a:extLst>
                </a:gridCol>
              </a:tblGrid>
              <a:tr h="479954">
                <a:tc>
                  <a:txBody>
                    <a:bodyPr/>
                    <a:lstStyle/>
                    <a:p>
                      <a:r>
                        <a:rPr lang="en-US" sz="1250" dirty="0">
                          <a:solidFill>
                            <a:schemeClr val="bg1">
                              <a:lumMod val="75000"/>
                            </a:schemeClr>
                          </a:solidFill>
                        </a:rPr>
                        <a:t>COVID-19 </a:t>
                      </a:r>
                    </a:p>
                    <a:p>
                      <a:r>
                        <a:rPr lang="en-US" sz="1250" dirty="0">
                          <a:solidFill>
                            <a:schemeClr val="bg1">
                              <a:lumMod val="75000"/>
                            </a:schemeClr>
                          </a:solidFill>
                        </a:rPr>
                        <a:t>Best 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8719601"/>
                  </a:ext>
                </a:extLst>
              </a:tr>
              <a:tr h="464472">
                <a:tc>
                  <a:txBody>
                    <a:bodyPr/>
                    <a:lstStyle/>
                    <a:p>
                      <a:pPr marL="171450" indent="0">
                        <a:tabLst/>
                      </a:pPr>
                      <a:r>
                        <a:rPr lang="en-US" sz="110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447602">
                <a:tc>
                  <a:txBody>
                    <a:bodyPr/>
                    <a:lstStyle/>
                    <a:p>
                      <a:pPr marL="171450" indent="0">
                        <a:tabLst/>
                      </a:pPr>
                      <a:r>
                        <a:rPr lang="en-US" sz="1100" dirty="0">
                          <a:solidFill>
                            <a:schemeClr val="bg1">
                              <a:lumMod val="75000"/>
                            </a:schemeClr>
                          </a:solidFill>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286424">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72127">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428581">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212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272127">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417762">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83170">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464472">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464472">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20928">
                <a:tc>
                  <a:txBody>
                    <a:bodyPr/>
                    <a:lstStyle/>
                    <a:p>
                      <a:pPr marL="0" indent="0">
                        <a:tabLst/>
                      </a:pPr>
                      <a:r>
                        <a:rPr lang="en-US" sz="1250" dirty="0">
                          <a:solidFill>
                            <a:schemeClr val="bg1">
                              <a:lumMod val="75000"/>
                            </a:schemeClr>
                          </a:solidFill>
                        </a:rPr>
                        <a:t>PPE </a:t>
                      </a:r>
                    </a:p>
                  </a:txBody>
                  <a:tcPr marT="18288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0197426"/>
                  </a:ext>
                </a:extLst>
              </a:tr>
              <a:tr h="332611">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666038"/>
                  </a:ext>
                </a:extLst>
              </a:tr>
              <a:tr h="459194">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6658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50" dirty="0">
                          <a:solidFill>
                            <a:schemeClr val="bg1">
                              <a:lumMod val="75000"/>
                            </a:schemeClr>
                          </a:solidFill>
                        </a:rPr>
                        <a:t>Force Protective Measures</a:t>
                      </a:r>
                    </a:p>
                    <a:p>
                      <a:endParaRPr lang="en-US" sz="125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0771633"/>
                  </a:ext>
                </a:extLst>
              </a:tr>
              <a:tr h="283170">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212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252742"/>
                  </a:ext>
                </a:extLst>
              </a:tr>
              <a:tr h="272127">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275516">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r h="459194">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734330"/>
                  </a:ext>
                </a:extLst>
              </a:tr>
            </a:tbl>
          </a:graphicData>
        </a:graphic>
      </p:graphicFrame>
    </p:spTree>
    <p:extLst>
      <p:ext uri="{BB962C8B-B14F-4D97-AF65-F5344CB8AC3E}">
        <p14:creationId xmlns:p14="http://schemas.microsoft.com/office/powerpoint/2010/main" val="323761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996EE8-3C2A-4007-9DB8-D4A5930DB094}"/>
              </a:ext>
            </a:extLst>
          </p:cNvPr>
          <p:cNvSpPr>
            <a:spLocks noGrp="1"/>
          </p:cNvSpPr>
          <p:nvPr>
            <p:ph type="sldNum" sz="quarter" idx="12"/>
          </p:nvPr>
        </p:nvSpPr>
        <p:spPr/>
        <p:txBody>
          <a:bodyPr/>
          <a:lstStyle/>
          <a:p>
            <a:fld id="{CD1CB362-FDF9-EC4D-B084-1AC916796156}" type="slidenum">
              <a:rPr lang="en-US" smtClean="0"/>
              <a:t>10</a:t>
            </a:fld>
            <a:endParaRPr lang="en-US"/>
          </a:p>
        </p:txBody>
      </p:sp>
      <p:sp>
        <p:nvSpPr>
          <p:cNvPr id="4" name="Rectangle 3">
            <a:extLst>
              <a:ext uri="{FF2B5EF4-FFF2-40B4-BE49-F238E27FC236}">
                <a16:creationId xmlns:a16="http://schemas.microsoft.com/office/drawing/2014/main" id="{183C5232-C74D-4EBE-A13D-B6045EA0BB2F}"/>
              </a:ext>
            </a:extLst>
          </p:cNvPr>
          <p:cNvSpPr/>
          <p:nvPr/>
        </p:nvSpPr>
        <p:spPr>
          <a:xfrm>
            <a:off x="145473" y="182031"/>
            <a:ext cx="6567054" cy="9071714"/>
          </a:xfrm>
          <a:prstGeom prst="rect">
            <a:avLst/>
          </a:prstGeom>
        </p:spPr>
        <p:txBody>
          <a:bodyPr wrap="square">
            <a:spAutoFit/>
          </a:bodyPr>
          <a:lstStyle/>
          <a:p>
            <a:pPr algn="ctr"/>
            <a:r>
              <a:rPr lang="en-US" sz="1400" b="1" dirty="0">
                <a:latin typeface="Calibri" panose="020F0502020204030204" pitchFamily="34" charset="0"/>
              </a:rPr>
              <a:t>Current Force Protective Measures* </a:t>
            </a:r>
            <a:endParaRPr lang="en-US" sz="1400" dirty="0">
              <a:latin typeface="Calibri" panose="020F0502020204030204" pitchFamily="34" charset="0"/>
            </a:endParaRPr>
          </a:p>
          <a:p>
            <a:endParaRPr lang="en-US" sz="1100" dirty="0">
              <a:latin typeface="Calibri" panose="020F0502020204030204" pitchFamily="34" charset="0"/>
            </a:endParaRPr>
          </a:p>
          <a:p>
            <a:r>
              <a:rPr lang="en-US" sz="1050" b="1" dirty="0">
                <a:latin typeface="Calibri" panose="020F0502020204030204" pitchFamily="34" charset="0"/>
              </a:rPr>
              <a:t>Multicompany Training </a:t>
            </a:r>
            <a:endParaRPr lang="en-US" sz="1050" dirty="0">
              <a:latin typeface="Calibri" panose="020F0502020204030204" pitchFamily="34" charset="0"/>
            </a:endParaRPr>
          </a:p>
          <a:p>
            <a:r>
              <a:rPr lang="en-US" sz="1050" dirty="0">
                <a:highlight>
                  <a:srgbClr val="FFFF00"/>
                </a:highlight>
                <a:latin typeface="Calibri" panose="020F0502020204030204" pitchFamily="34" charset="0"/>
              </a:rPr>
              <a:t>Intra- or inter-agency multicompany training is suspended.</a:t>
            </a:r>
          </a:p>
          <a:p>
            <a:endParaRPr lang="en-US" sz="1000" dirty="0">
              <a:highlight>
                <a:srgbClr val="FFFF00"/>
              </a:highlight>
              <a:latin typeface="Calibri" panose="020F0502020204030204" pitchFamily="34" charset="0"/>
            </a:endParaRPr>
          </a:p>
          <a:p>
            <a:r>
              <a:rPr lang="en-US" sz="1050" b="1" dirty="0">
                <a:latin typeface="Calibri" panose="020F0502020204030204" pitchFamily="34" charset="0"/>
              </a:rPr>
              <a:t>Station Access </a:t>
            </a:r>
            <a:endParaRPr lang="en-US" sz="1050" dirty="0">
              <a:latin typeface="Calibri" panose="020F0502020204030204" pitchFamily="34" charset="0"/>
            </a:endParaRPr>
          </a:p>
          <a:p>
            <a:r>
              <a:rPr lang="en-US" sz="1050" dirty="0">
                <a:latin typeface="Calibri" panose="020F0502020204030204" pitchFamily="34" charset="0"/>
              </a:rPr>
              <a:t>Stations remain closed to the public, including general visitors and family members. Administrative staff, maintenance personnel or contractor station access is allowed with social distancing, face masks, and entry questionnaires. Deliveries to facilities should be on a no-contact basis. </a:t>
            </a:r>
            <a:r>
              <a:rPr lang="en-US" sz="1050" dirty="0">
                <a:highlight>
                  <a:srgbClr val="FFFF00"/>
                </a:highlight>
                <a:latin typeface="Calibri" panose="020F0502020204030204" pitchFamily="34" charset="0"/>
              </a:rPr>
              <a:t>Blood pressure checks are suspended</a:t>
            </a:r>
            <a:r>
              <a:rPr lang="en-US" sz="1050" dirty="0">
                <a:latin typeface="Calibri" panose="020F0502020204030204" pitchFamily="34" charset="0"/>
              </a:rPr>
              <a:t>.</a:t>
            </a:r>
          </a:p>
          <a:p>
            <a:endParaRPr lang="en-US" sz="1000" dirty="0">
              <a:latin typeface="Calibri" panose="020F0502020204030204" pitchFamily="34" charset="0"/>
            </a:endParaRPr>
          </a:p>
          <a:p>
            <a:r>
              <a:rPr lang="en-US" sz="1050" b="1" dirty="0">
                <a:highlight>
                  <a:srgbClr val="FFFF00"/>
                </a:highlight>
                <a:latin typeface="Calibri" panose="020F0502020204030204" pitchFamily="34" charset="0"/>
              </a:rPr>
              <a:t>Administrative Offices:</a:t>
            </a:r>
          </a:p>
          <a:p>
            <a:r>
              <a:rPr lang="en-US" sz="1050" dirty="0">
                <a:highlight>
                  <a:srgbClr val="FFFF00"/>
                </a:highlight>
                <a:latin typeface="Calibri" panose="020F0502020204030204" pitchFamily="34" charset="0"/>
              </a:rPr>
              <a:t>All personnel should work in separate offices when possible to protect uniformed and non-uniformed staff.</a:t>
            </a:r>
          </a:p>
          <a:p>
            <a:r>
              <a:rPr lang="en-US" sz="1050" dirty="0">
                <a:highlight>
                  <a:srgbClr val="FFFF00"/>
                </a:highlight>
                <a:latin typeface="Calibri" panose="020F0502020204030204" pitchFamily="34" charset="0"/>
              </a:rPr>
              <a:t>Remote or rotating work is highly recommended for all uniformed and non-uniformed staff.</a:t>
            </a:r>
          </a:p>
          <a:p>
            <a:r>
              <a:rPr lang="en-US" sz="1050" dirty="0">
                <a:highlight>
                  <a:srgbClr val="FFFF00"/>
                </a:highlight>
                <a:latin typeface="Calibri" panose="020F0502020204030204" pitchFamily="34" charset="0"/>
              </a:rPr>
              <a:t>Air scrubbers/cleaners should be deployed in stations and offices if feasible. </a:t>
            </a:r>
          </a:p>
          <a:p>
            <a:endParaRPr lang="en-US" sz="1000" dirty="0">
              <a:latin typeface="Calibri" panose="020F0502020204030204" pitchFamily="34" charset="0"/>
            </a:endParaRPr>
          </a:p>
          <a:p>
            <a:r>
              <a:rPr lang="en-US" sz="1050" b="1" dirty="0">
                <a:latin typeface="Calibri" panose="020F0502020204030204" pitchFamily="34" charset="0"/>
              </a:rPr>
              <a:t>Station Entry </a:t>
            </a:r>
            <a:endParaRPr lang="en-US" sz="1050" dirty="0">
              <a:latin typeface="Calibri" panose="020F0502020204030204" pitchFamily="34" charset="0"/>
            </a:endParaRPr>
          </a:p>
          <a:p>
            <a:r>
              <a:rPr lang="en-US" sz="1050" dirty="0">
                <a:latin typeface="Calibri" panose="020F0502020204030204" pitchFamily="34" charset="0"/>
              </a:rPr>
              <a:t>Healthy-in/healthy-out procedures for all personnel to include temperature checks and questionnaire (completed for oncoming and off going personnel). Single station entry points.  </a:t>
            </a:r>
          </a:p>
          <a:p>
            <a:endParaRPr lang="en-US" sz="1000" dirty="0">
              <a:latin typeface="Calibri" panose="020F0502020204030204" pitchFamily="34" charset="0"/>
            </a:endParaRPr>
          </a:p>
          <a:p>
            <a:r>
              <a:rPr lang="en-US" sz="1050" b="1" dirty="0">
                <a:latin typeface="Calibri" panose="020F0502020204030204" pitchFamily="34" charset="0"/>
              </a:rPr>
              <a:t>Shift Change </a:t>
            </a:r>
            <a:endParaRPr lang="en-US" sz="1050" dirty="0">
              <a:latin typeface="Calibri" panose="020F0502020204030204" pitchFamily="34" charset="0"/>
            </a:endParaRPr>
          </a:p>
          <a:p>
            <a:r>
              <a:rPr lang="en-US" sz="1050" dirty="0">
                <a:latin typeface="Calibri" panose="020F0502020204030204" pitchFamily="34" charset="0"/>
              </a:rPr>
              <a:t>Shift change should be conducted in such a manner to minimize the contact time between personnel. </a:t>
            </a:r>
          </a:p>
          <a:p>
            <a:r>
              <a:rPr lang="en-US" sz="1050" dirty="0">
                <a:highlight>
                  <a:srgbClr val="FFFF00"/>
                </a:highlight>
                <a:latin typeface="Calibri" panose="020F0502020204030204" pitchFamily="34" charset="0"/>
              </a:rPr>
              <a:t>Crews should not congregate together at shift change.</a:t>
            </a:r>
          </a:p>
          <a:p>
            <a:endParaRPr lang="en-US" sz="1050" dirty="0">
              <a:latin typeface="Calibri" panose="020F0502020204030204" pitchFamily="34" charset="0"/>
            </a:endParaRPr>
          </a:p>
          <a:p>
            <a:r>
              <a:rPr lang="en-US" sz="1050" b="1" dirty="0">
                <a:latin typeface="Calibri" panose="020F0502020204030204" pitchFamily="34" charset="0"/>
              </a:rPr>
              <a:t>PPE Level </a:t>
            </a:r>
            <a:endParaRPr lang="en-US" sz="1050" dirty="0">
              <a:latin typeface="Calibri" panose="020F0502020204030204" pitchFamily="34" charset="0"/>
            </a:endParaRPr>
          </a:p>
          <a:p>
            <a:r>
              <a:rPr lang="en-US" sz="1050" dirty="0">
                <a:latin typeface="Calibri" panose="020F0502020204030204" pitchFamily="34" charset="0"/>
              </a:rPr>
              <a:t>Required PPE Level for responses and station use is as identified in the current COVID-19 playbook. </a:t>
            </a:r>
          </a:p>
          <a:p>
            <a:endParaRPr lang="en-US" sz="1050" dirty="0">
              <a:latin typeface="Calibri" panose="020F0502020204030204" pitchFamily="34" charset="0"/>
            </a:endParaRPr>
          </a:p>
          <a:p>
            <a:r>
              <a:rPr lang="en-US" sz="1050" b="1" dirty="0">
                <a:latin typeface="Calibri" panose="020F0502020204030204" pitchFamily="34" charset="0"/>
              </a:rPr>
              <a:t>Public Education/Special Events </a:t>
            </a:r>
            <a:endParaRPr lang="en-US" sz="1050" dirty="0">
              <a:latin typeface="Calibri" panose="020F0502020204030204" pitchFamily="34" charset="0"/>
            </a:endParaRPr>
          </a:p>
          <a:p>
            <a:r>
              <a:rPr lang="en-US" sz="1050" dirty="0">
                <a:latin typeface="Calibri" panose="020F0502020204030204" pitchFamily="34" charset="0"/>
              </a:rPr>
              <a:t>Online preferred. In-person allowed with an identified infection mitigation plan in place. </a:t>
            </a:r>
          </a:p>
          <a:p>
            <a:endParaRPr lang="en-US" sz="1050" dirty="0">
              <a:latin typeface="Calibri" panose="020F0502020204030204" pitchFamily="34" charset="0"/>
            </a:endParaRPr>
          </a:p>
          <a:p>
            <a:r>
              <a:rPr lang="en-US" sz="1050" b="1" dirty="0">
                <a:latin typeface="Calibri" panose="020F0502020204030204" pitchFamily="34" charset="0"/>
              </a:rPr>
              <a:t>Community Paramedicine </a:t>
            </a:r>
            <a:endParaRPr lang="en-US" sz="1050" dirty="0">
              <a:latin typeface="Calibri" panose="020F0502020204030204" pitchFamily="34" charset="0"/>
            </a:endParaRPr>
          </a:p>
          <a:p>
            <a:r>
              <a:rPr lang="en-US" sz="1050" dirty="0">
                <a:latin typeface="Calibri" panose="020F0502020204030204" pitchFamily="34" charset="0"/>
              </a:rPr>
              <a:t>Remote/Telehealth without significant mitigating factors. </a:t>
            </a:r>
          </a:p>
          <a:p>
            <a:endParaRPr lang="en-US" sz="1050" dirty="0">
              <a:latin typeface="Calibri" panose="020F0502020204030204" pitchFamily="34" charset="0"/>
            </a:endParaRPr>
          </a:p>
          <a:p>
            <a:r>
              <a:rPr lang="en-US" sz="1050" b="1" dirty="0"/>
              <a:t>Fire Prevention </a:t>
            </a:r>
            <a:endParaRPr lang="en-US" sz="1050" dirty="0"/>
          </a:p>
          <a:p>
            <a:r>
              <a:rPr lang="en-US" sz="1050" b="1" dirty="0"/>
              <a:t>Commercial: </a:t>
            </a:r>
            <a:r>
              <a:rPr lang="en-US" sz="1050" dirty="0"/>
              <a:t>Requested permit inspections allowed with all personnel in agency-mandated PPE.  Existing building inspections (annual / company inspections) suspended unless conducted remotely (FaceTime, etc.).</a:t>
            </a:r>
          </a:p>
          <a:p>
            <a:r>
              <a:rPr lang="en-US" sz="1050" b="1" dirty="0"/>
              <a:t>Residential: </a:t>
            </a:r>
            <a:r>
              <a:rPr lang="en-US" sz="1050" dirty="0"/>
              <a:t>Residential fire prevention activities suspended and are encouraged via virtual / remote applications only (FaceTime, Zoom, etc.).  Refer smoke alarm installations and battery changes to gibbyhomefireprevention.org. </a:t>
            </a:r>
          </a:p>
          <a:p>
            <a:endParaRPr lang="en-US" sz="1050" dirty="0">
              <a:latin typeface="Calibri" panose="020F0502020204030204" pitchFamily="34" charset="0"/>
            </a:endParaRPr>
          </a:p>
          <a:p>
            <a:r>
              <a:rPr lang="en-US" sz="1050" b="1" dirty="0">
                <a:latin typeface="Calibri" panose="020F0502020204030204" pitchFamily="34" charset="0"/>
              </a:rPr>
              <a:t>Uniforms/Station Wear </a:t>
            </a:r>
            <a:endParaRPr lang="en-US" sz="1050" dirty="0">
              <a:latin typeface="Calibri" panose="020F0502020204030204" pitchFamily="34" charset="0"/>
            </a:endParaRPr>
          </a:p>
          <a:p>
            <a:r>
              <a:rPr lang="en-US" sz="1050" dirty="0">
                <a:latin typeface="Calibri" panose="020F0502020204030204" pitchFamily="34" charset="0"/>
              </a:rPr>
              <a:t>Agency specific T-shirts are recommended. </a:t>
            </a:r>
          </a:p>
          <a:p>
            <a:endParaRPr lang="en-US" sz="1050" dirty="0">
              <a:latin typeface="Calibri" panose="020F0502020204030204" pitchFamily="34" charset="0"/>
            </a:endParaRPr>
          </a:p>
          <a:p>
            <a:r>
              <a:rPr lang="en-US" sz="1050" b="1" dirty="0">
                <a:latin typeface="Calibri" panose="020F0502020204030204" pitchFamily="34" charset="0"/>
              </a:rPr>
              <a:t>Station/Apparatus Cleaning </a:t>
            </a:r>
            <a:endParaRPr lang="en-US" sz="1050" dirty="0">
              <a:latin typeface="Calibri" panose="020F0502020204030204" pitchFamily="34" charset="0"/>
            </a:endParaRPr>
          </a:p>
          <a:p>
            <a:r>
              <a:rPr lang="en-US" sz="1050" dirty="0">
                <a:latin typeface="Calibri" panose="020F0502020204030204" pitchFamily="34" charset="0"/>
              </a:rPr>
              <a:t>Maintain enhanced cleaning schedule and procedures. </a:t>
            </a:r>
          </a:p>
          <a:p>
            <a:endParaRPr lang="en-US" sz="1050" dirty="0">
              <a:latin typeface="Calibri" panose="020F0502020204030204" pitchFamily="34" charset="0"/>
            </a:endParaRPr>
          </a:p>
          <a:p>
            <a:r>
              <a:rPr lang="en-US" sz="1050" b="1" dirty="0">
                <a:latin typeface="Calibri" panose="020F0502020204030204" pitchFamily="34" charset="0"/>
              </a:rPr>
              <a:t>Classroom Training </a:t>
            </a:r>
            <a:endParaRPr lang="en-US" sz="1050" dirty="0">
              <a:latin typeface="Calibri" panose="020F0502020204030204" pitchFamily="34" charset="0"/>
            </a:endParaRPr>
          </a:p>
          <a:p>
            <a:r>
              <a:rPr lang="en-US" sz="1050" dirty="0">
                <a:highlight>
                  <a:srgbClr val="FFFF00"/>
                </a:highlight>
                <a:latin typeface="Calibri" panose="020F0502020204030204" pitchFamily="34" charset="0"/>
              </a:rPr>
              <a:t>Consider suspension of non-essential congregate indoor training.</a:t>
            </a:r>
          </a:p>
          <a:p>
            <a:r>
              <a:rPr lang="en-US" sz="1050" dirty="0">
                <a:latin typeface="Calibri" panose="020F0502020204030204" pitchFamily="34" charset="0"/>
              </a:rPr>
              <a:t>All participants in minimum of cloth face masks. </a:t>
            </a:r>
          </a:p>
          <a:p>
            <a:r>
              <a:rPr lang="en-US" sz="1050" dirty="0">
                <a:latin typeface="Calibri" panose="020F0502020204030204" pitchFamily="34" charset="0"/>
              </a:rPr>
              <a:t>Maintain six feet of separation between all instructors and students. </a:t>
            </a:r>
          </a:p>
          <a:p>
            <a:r>
              <a:rPr lang="en-US" sz="1050" dirty="0">
                <a:latin typeface="Calibri" panose="020F0502020204030204" pitchFamily="34" charset="0"/>
              </a:rPr>
              <a:t> </a:t>
            </a:r>
            <a:endParaRPr lang="en-US" sz="1100" dirty="0">
              <a:latin typeface="Calibri" panose="020F0502020204030204" pitchFamily="34" charset="0"/>
            </a:endParaRPr>
          </a:p>
          <a:p>
            <a:r>
              <a:rPr lang="en-US" sz="1050" b="1" dirty="0">
                <a:highlight>
                  <a:srgbClr val="FF0000"/>
                </a:highlight>
                <a:latin typeface="Calibri" panose="020F0502020204030204" pitchFamily="34" charset="0"/>
              </a:rPr>
              <a:t>Auxiliary Support Personnel </a:t>
            </a:r>
            <a:endParaRPr lang="en-US" sz="1050" dirty="0">
              <a:highlight>
                <a:srgbClr val="FF0000"/>
              </a:highlight>
              <a:latin typeface="Calibri" panose="020F0502020204030204" pitchFamily="34" charset="0"/>
            </a:endParaRPr>
          </a:p>
          <a:p>
            <a:r>
              <a:rPr lang="en-US" sz="1050" dirty="0">
                <a:latin typeface="Calibri" panose="020F0502020204030204" pitchFamily="34" charset="0"/>
              </a:rPr>
              <a:t>Auxiliary support personnel, including chaplains, are allowed to respond as long as the same level of PPE as regular response personnel is in place </a:t>
            </a:r>
            <a:r>
              <a:rPr lang="en-US" sz="1100" dirty="0">
                <a:latin typeface="Calibri" panose="020F0502020204030204" pitchFamily="34" charset="0"/>
              </a:rPr>
              <a:t>(including fit testing, as appropriate). Exposure control training as required.</a:t>
            </a:r>
          </a:p>
          <a:p>
            <a:endParaRPr lang="en-US" sz="1100" dirty="0">
              <a:latin typeface="Calibri" panose="020F0502020204030204" pitchFamily="34" charset="0"/>
            </a:endParaRPr>
          </a:p>
          <a:p>
            <a:r>
              <a:rPr lang="en-US" sz="1000" dirty="0">
                <a:latin typeface="Calibri" panose="020F0502020204030204" pitchFamily="34" charset="0"/>
              </a:rPr>
              <a:t> </a:t>
            </a:r>
            <a:r>
              <a:rPr lang="en-US" sz="1000" b="1" dirty="0">
                <a:solidFill>
                  <a:srgbClr val="000000"/>
                </a:solidFill>
                <a:latin typeface="Calibri" panose="020F0502020204030204" pitchFamily="34" charset="0"/>
              </a:rPr>
              <a:t>*Adjustment of force protective measures is reliant on local conditions and is not tied any jurisdiction’s current phase. </a:t>
            </a:r>
            <a:endParaRPr lang="en-US" sz="1000" dirty="0">
              <a:latin typeface="Calibri" panose="020F0502020204030204" pitchFamily="34" charset="0"/>
            </a:endParaRPr>
          </a:p>
          <a:p>
            <a:endParaRPr lang="en-US" sz="1100" dirty="0"/>
          </a:p>
        </p:txBody>
      </p:sp>
      <p:sp>
        <p:nvSpPr>
          <p:cNvPr id="3" name="TextBox 2">
            <a:extLst>
              <a:ext uri="{FF2B5EF4-FFF2-40B4-BE49-F238E27FC236}">
                <a16:creationId xmlns:a16="http://schemas.microsoft.com/office/drawing/2014/main" id="{16023BBB-A702-4EF9-ADDF-46CB7DEB091A}"/>
              </a:ext>
            </a:extLst>
          </p:cNvPr>
          <p:cNvSpPr txBox="1"/>
          <p:nvPr/>
        </p:nvSpPr>
        <p:spPr>
          <a:xfrm>
            <a:off x="4218709" y="0"/>
            <a:ext cx="3028207" cy="307777"/>
          </a:xfrm>
          <a:prstGeom prst="rect">
            <a:avLst/>
          </a:prstGeom>
          <a:noFill/>
        </p:spPr>
        <p:txBody>
          <a:bodyPr wrap="square" rtlCol="0">
            <a:spAutoFit/>
          </a:bodyPr>
          <a:lstStyle/>
          <a:p>
            <a:pPr algn="ctr"/>
            <a:r>
              <a:rPr lang="en-US" sz="1400" b="1" dirty="0">
                <a:solidFill>
                  <a:srgbClr val="FF0000"/>
                </a:solidFill>
              </a:rPr>
              <a:t>November 12 – 25, 2020</a:t>
            </a:r>
          </a:p>
        </p:txBody>
      </p:sp>
    </p:spTree>
    <p:extLst>
      <p:ext uri="{BB962C8B-B14F-4D97-AF65-F5344CB8AC3E}">
        <p14:creationId xmlns:p14="http://schemas.microsoft.com/office/powerpoint/2010/main" val="67688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03183" y="8753505"/>
            <a:ext cx="1543050" cy="486833"/>
          </a:xfrm>
        </p:spPr>
        <p:txBody>
          <a:bodyPr/>
          <a:lstStyle/>
          <a:p>
            <a:fld id="{CD1CB362-FDF9-EC4D-B084-1AC916796156}" type="slidenum">
              <a:rPr lang="en-US" smtClean="0"/>
              <a:t>11</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324102" y="-14925"/>
            <a:ext cx="2973735" cy="523220"/>
          </a:xfrm>
          <a:prstGeom prst="rect">
            <a:avLst/>
          </a:prstGeom>
          <a:noFill/>
        </p:spPr>
        <p:txBody>
          <a:bodyPr wrap="square" rtlCol="0">
            <a:spAutoFit/>
          </a:bodyPr>
          <a:lstStyle/>
          <a:p>
            <a:pPr algn="ctr"/>
            <a:r>
              <a:rPr lang="en-US" sz="1400" b="1" dirty="0">
                <a:solidFill>
                  <a:srgbClr val="FF0000"/>
                </a:solidFill>
              </a:rPr>
              <a:t>November 12 – 25, 2020</a:t>
            </a:r>
          </a:p>
          <a:p>
            <a:pPr algn="ctr"/>
            <a:endParaRPr lang="en-US" sz="1400" b="1" dirty="0">
              <a:solidFill>
                <a:schemeClr val="accent4"/>
              </a:solidFill>
            </a:endParaRP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1336370344"/>
              </p:ext>
            </p:extLst>
          </p:nvPr>
        </p:nvGraphicFramePr>
        <p:xfrm>
          <a:off x="-3" y="190009"/>
          <a:ext cx="1639854" cy="8260080"/>
        </p:xfrm>
        <a:graphic>
          <a:graphicData uri="http://schemas.openxmlformats.org/drawingml/2006/table">
            <a:tbl>
              <a:tblPr firstRow="1" bandRow="1">
                <a:tableStyleId>{5940675A-B579-460E-94D1-54222C63F5DA}</a:tableStyleId>
              </a:tblPr>
              <a:tblGrid>
                <a:gridCol w="1639854">
                  <a:extLst>
                    <a:ext uri="{9D8B030D-6E8A-4147-A177-3AD203B41FA5}">
                      <a16:colId xmlns:a16="http://schemas.microsoft.com/office/drawing/2014/main" val="3921577720"/>
                    </a:ext>
                  </a:extLst>
                </a:gridCol>
              </a:tblGrid>
              <a:tr h="45720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3313410"/>
                  </a:ext>
                </a:extLst>
              </a:tr>
              <a:tr h="375564">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6026">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274320">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74320">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7432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43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365760">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359134">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86026">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577783">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330200">
                <a:tc>
                  <a:txBody>
                    <a:bodyPr/>
                    <a:lstStyle/>
                    <a:p>
                      <a:pPr marL="0" indent="0">
                        <a:tabLst/>
                      </a:pPr>
                      <a:r>
                        <a:rPr lang="en-US" sz="1250" b="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3132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8260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4622348"/>
                  </a:ext>
                </a:extLst>
              </a:tr>
              <a:tr h="582506">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9188"/>
                  </a:ext>
                </a:extLst>
              </a:tr>
              <a:tr h="457200">
                <a:tc>
                  <a:txBody>
                    <a:bodyPr/>
                    <a:lstStyle/>
                    <a:p>
                      <a:r>
                        <a:rPr lang="en-US" sz="1250" b="1" dirty="0">
                          <a:solidFill>
                            <a:schemeClr val="tx1"/>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2864197"/>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8020988"/>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500912"/>
                  </a:ext>
                </a:extLst>
              </a:tr>
              <a:tr h="274320">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0266474"/>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4537106"/>
                  </a:ext>
                </a:extLst>
              </a:tr>
              <a:tr h="457200">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697140" y="330899"/>
            <a:ext cx="5083744"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BC: Sick Employee Workflow</a:t>
            </a:r>
          </a:p>
        </p:txBody>
      </p:sp>
      <p:sp>
        <p:nvSpPr>
          <p:cNvPr id="3" name="TextBox 2">
            <a:extLst>
              <a:ext uri="{FF2B5EF4-FFF2-40B4-BE49-F238E27FC236}">
                <a16:creationId xmlns:a16="http://schemas.microsoft.com/office/drawing/2014/main" id="{5269A6EE-4285-D24D-BE86-081BF2EEE7E1}"/>
              </a:ext>
            </a:extLst>
          </p:cNvPr>
          <p:cNvSpPr txBox="1"/>
          <p:nvPr/>
        </p:nvSpPr>
        <p:spPr>
          <a:xfrm>
            <a:off x="3692531" y="953321"/>
            <a:ext cx="917354" cy="430887"/>
          </a:xfrm>
          <a:prstGeom prst="rect">
            <a:avLst/>
          </a:prstGeom>
          <a:noFill/>
          <a:ln w="19050">
            <a:solidFill>
              <a:schemeClr val="tx1"/>
            </a:solidFill>
          </a:ln>
        </p:spPr>
        <p:txBody>
          <a:bodyPr wrap="square" rtlCol="0">
            <a:spAutoFit/>
          </a:bodyPr>
          <a:lstStyle/>
          <a:p>
            <a:pPr algn="ctr"/>
            <a:r>
              <a:rPr lang="en-US" sz="1100"/>
              <a:t>Employee is sick:</a:t>
            </a:r>
          </a:p>
        </p:txBody>
      </p:sp>
      <p:cxnSp>
        <p:nvCxnSpPr>
          <p:cNvPr id="18" name="Straight Connector 17">
            <a:extLst>
              <a:ext uri="{FF2B5EF4-FFF2-40B4-BE49-F238E27FC236}">
                <a16:creationId xmlns:a16="http://schemas.microsoft.com/office/drawing/2014/main" id="{882C63E2-61AC-3A42-9DBB-BAB38CFFCD47}"/>
              </a:ext>
            </a:extLst>
          </p:cNvPr>
          <p:cNvCxnSpPr>
            <a:cxnSpLocks/>
          </p:cNvCxnSpPr>
          <p:nvPr/>
        </p:nvCxnSpPr>
        <p:spPr>
          <a:xfrm>
            <a:off x="3821399" y="1384208"/>
            <a:ext cx="0" cy="3477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A236A3-3126-4144-A470-81CBA7BD4C4F}"/>
              </a:ext>
            </a:extLst>
          </p:cNvPr>
          <p:cNvSpPr txBox="1"/>
          <p:nvPr/>
        </p:nvSpPr>
        <p:spPr>
          <a:xfrm>
            <a:off x="2972775" y="1449015"/>
            <a:ext cx="660762" cy="261610"/>
          </a:xfrm>
          <a:prstGeom prst="rect">
            <a:avLst/>
          </a:prstGeom>
          <a:noFill/>
          <a:ln w="19050">
            <a:noFill/>
          </a:ln>
        </p:spPr>
        <p:txBody>
          <a:bodyPr wrap="square" rtlCol="0">
            <a:spAutoFit/>
          </a:bodyPr>
          <a:lstStyle/>
          <a:p>
            <a:r>
              <a:rPr lang="en-US" sz="1100"/>
              <a:t>On Duty</a:t>
            </a:r>
          </a:p>
        </p:txBody>
      </p:sp>
      <p:cxnSp>
        <p:nvCxnSpPr>
          <p:cNvPr id="23" name="Straight Arrow Connector 22">
            <a:extLst>
              <a:ext uri="{FF2B5EF4-FFF2-40B4-BE49-F238E27FC236}">
                <a16:creationId xmlns:a16="http://schemas.microsoft.com/office/drawing/2014/main" id="{6E36F82D-2129-E949-896D-11D80DCCEB1F}"/>
              </a:ext>
            </a:extLst>
          </p:cNvPr>
          <p:cNvCxnSpPr>
            <a:cxnSpLocks/>
          </p:cNvCxnSpPr>
          <p:nvPr/>
        </p:nvCxnSpPr>
        <p:spPr>
          <a:xfrm flipH="1">
            <a:off x="2810201" y="1731979"/>
            <a:ext cx="101119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6D9C317-27CE-3F40-AB44-1D83D25B3B36}"/>
              </a:ext>
            </a:extLst>
          </p:cNvPr>
          <p:cNvCxnSpPr>
            <a:cxnSpLocks/>
          </p:cNvCxnSpPr>
          <p:nvPr/>
        </p:nvCxnSpPr>
        <p:spPr>
          <a:xfrm>
            <a:off x="4458876" y="1718018"/>
            <a:ext cx="8552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FDEB97-B715-5242-BD3A-F18CA83B1B1E}"/>
              </a:ext>
            </a:extLst>
          </p:cNvPr>
          <p:cNvSpPr txBox="1"/>
          <p:nvPr/>
        </p:nvSpPr>
        <p:spPr>
          <a:xfrm>
            <a:off x="4639464" y="1460171"/>
            <a:ext cx="708386" cy="261610"/>
          </a:xfrm>
          <a:prstGeom prst="rect">
            <a:avLst/>
          </a:prstGeom>
          <a:noFill/>
          <a:ln w="19050">
            <a:noFill/>
          </a:ln>
        </p:spPr>
        <p:txBody>
          <a:bodyPr wrap="square" rtlCol="0">
            <a:spAutoFit/>
          </a:bodyPr>
          <a:lstStyle/>
          <a:p>
            <a:r>
              <a:rPr lang="en-US" sz="1100"/>
              <a:t>Off Duty</a:t>
            </a:r>
          </a:p>
        </p:txBody>
      </p:sp>
      <p:sp>
        <p:nvSpPr>
          <p:cNvPr id="31" name="TextBox 30">
            <a:extLst>
              <a:ext uri="{FF2B5EF4-FFF2-40B4-BE49-F238E27FC236}">
                <a16:creationId xmlns:a16="http://schemas.microsoft.com/office/drawing/2014/main" id="{AC8425AD-123F-594B-983E-19D8252E8E34}"/>
              </a:ext>
            </a:extLst>
          </p:cNvPr>
          <p:cNvSpPr txBox="1"/>
          <p:nvPr/>
        </p:nvSpPr>
        <p:spPr>
          <a:xfrm>
            <a:off x="4252601" y="3510514"/>
            <a:ext cx="1446020" cy="430887"/>
          </a:xfrm>
          <a:prstGeom prst="rect">
            <a:avLst/>
          </a:prstGeom>
          <a:noFill/>
          <a:ln w="19050">
            <a:solidFill>
              <a:schemeClr val="tx1"/>
            </a:solidFill>
          </a:ln>
        </p:spPr>
        <p:txBody>
          <a:bodyPr wrap="square" rtlCol="0">
            <a:spAutoFit/>
          </a:bodyPr>
          <a:lstStyle/>
          <a:p>
            <a:pPr algn="ctr"/>
            <a:r>
              <a:rPr lang="en-US" sz="1100"/>
              <a:t>COVID-19-like symptoms?</a:t>
            </a:r>
          </a:p>
        </p:txBody>
      </p:sp>
      <p:sp>
        <p:nvSpPr>
          <p:cNvPr id="32" name="TextBox 31">
            <a:extLst>
              <a:ext uri="{FF2B5EF4-FFF2-40B4-BE49-F238E27FC236}">
                <a16:creationId xmlns:a16="http://schemas.microsoft.com/office/drawing/2014/main" id="{B2455AF4-DF18-EF47-8363-2C9DA475F828}"/>
              </a:ext>
            </a:extLst>
          </p:cNvPr>
          <p:cNvSpPr txBox="1"/>
          <p:nvPr/>
        </p:nvSpPr>
        <p:spPr>
          <a:xfrm>
            <a:off x="5319100" y="1464364"/>
            <a:ext cx="673037" cy="430887"/>
          </a:xfrm>
          <a:prstGeom prst="rect">
            <a:avLst/>
          </a:prstGeom>
          <a:noFill/>
          <a:ln w="19050">
            <a:solidFill>
              <a:schemeClr val="tx1"/>
            </a:solidFill>
          </a:ln>
        </p:spPr>
        <p:txBody>
          <a:bodyPr wrap="square" rtlCol="0">
            <a:spAutoFit/>
          </a:bodyPr>
          <a:lstStyle/>
          <a:p>
            <a:pPr algn="ctr"/>
            <a:r>
              <a:rPr lang="en-US" sz="1100"/>
              <a:t>Contact BC</a:t>
            </a:r>
          </a:p>
        </p:txBody>
      </p:sp>
      <p:sp>
        <p:nvSpPr>
          <p:cNvPr id="33" name="TextBox 32">
            <a:extLst>
              <a:ext uri="{FF2B5EF4-FFF2-40B4-BE49-F238E27FC236}">
                <a16:creationId xmlns:a16="http://schemas.microsoft.com/office/drawing/2014/main" id="{94230679-8462-5747-9BD3-FA40ADAD7CBF}"/>
              </a:ext>
            </a:extLst>
          </p:cNvPr>
          <p:cNvSpPr txBox="1"/>
          <p:nvPr/>
        </p:nvSpPr>
        <p:spPr>
          <a:xfrm>
            <a:off x="4252601" y="2871244"/>
            <a:ext cx="1403018" cy="430887"/>
          </a:xfrm>
          <a:prstGeom prst="rect">
            <a:avLst/>
          </a:prstGeom>
          <a:noFill/>
          <a:ln w="19050">
            <a:solidFill>
              <a:schemeClr val="tx1"/>
            </a:solidFill>
          </a:ln>
        </p:spPr>
        <p:txBody>
          <a:bodyPr wrap="square" rtlCol="0">
            <a:spAutoFit/>
          </a:bodyPr>
          <a:lstStyle/>
          <a:p>
            <a:pPr algn="ctr"/>
            <a:r>
              <a:rPr lang="en-US" sz="1100"/>
              <a:t>BC Complete: BC Sick Employee Algorithm</a:t>
            </a:r>
          </a:p>
        </p:txBody>
      </p:sp>
      <p:sp>
        <p:nvSpPr>
          <p:cNvPr id="34" name="TextBox 33">
            <a:extLst>
              <a:ext uri="{FF2B5EF4-FFF2-40B4-BE49-F238E27FC236}">
                <a16:creationId xmlns:a16="http://schemas.microsoft.com/office/drawing/2014/main" id="{A86CD287-5D89-9046-9162-56482891758F}"/>
              </a:ext>
            </a:extLst>
          </p:cNvPr>
          <p:cNvSpPr txBox="1"/>
          <p:nvPr/>
        </p:nvSpPr>
        <p:spPr>
          <a:xfrm>
            <a:off x="1670697" y="1274705"/>
            <a:ext cx="1139504" cy="769441"/>
          </a:xfrm>
          <a:prstGeom prst="rect">
            <a:avLst/>
          </a:prstGeom>
          <a:noFill/>
          <a:ln w="19050">
            <a:solidFill>
              <a:schemeClr val="tx1"/>
            </a:solidFill>
          </a:ln>
        </p:spPr>
        <p:txBody>
          <a:bodyPr wrap="square" rtlCol="0">
            <a:spAutoFit/>
          </a:bodyPr>
          <a:lstStyle/>
          <a:p>
            <a:pPr algn="ctr"/>
            <a:r>
              <a:rPr lang="en-US" sz="1100" dirty="0"/>
              <a:t>Employee: Put on surgical mask, separate from crew</a:t>
            </a:r>
          </a:p>
        </p:txBody>
      </p:sp>
      <p:sp>
        <p:nvSpPr>
          <p:cNvPr id="35" name="TextBox 34">
            <a:extLst>
              <a:ext uri="{FF2B5EF4-FFF2-40B4-BE49-F238E27FC236}">
                <a16:creationId xmlns:a16="http://schemas.microsoft.com/office/drawing/2014/main" id="{454332B9-C41A-F24C-B6A7-88D29F07643A}"/>
              </a:ext>
            </a:extLst>
          </p:cNvPr>
          <p:cNvSpPr txBox="1"/>
          <p:nvPr/>
        </p:nvSpPr>
        <p:spPr>
          <a:xfrm>
            <a:off x="1869311" y="2250702"/>
            <a:ext cx="673037" cy="430887"/>
          </a:xfrm>
          <a:prstGeom prst="rect">
            <a:avLst/>
          </a:prstGeom>
          <a:noFill/>
          <a:ln w="19050">
            <a:solidFill>
              <a:schemeClr val="tx1"/>
            </a:solidFill>
          </a:ln>
        </p:spPr>
        <p:txBody>
          <a:bodyPr wrap="square" rtlCol="0">
            <a:spAutoFit/>
          </a:bodyPr>
          <a:lstStyle/>
          <a:p>
            <a:r>
              <a:rPr lang="en-US" sz="1100"/>
              <a:t>Notify Captain</a:t>
            </a:r>
          </a:p>
        </p:txBody>
      </p:sp>
      <p:cxnSp>
        <p:nvCxnSpPr>
          <p:cNvPr id="40" name="Straight Connector 39">
            <a:extLst>
              <a:ext uri="{FF2B5EF4-FFF2-40B4-BE49-F238E27FC236}">
                <a16:creationId xmlns:a16="http://schemas.microsoft.com/office/drawing/2014/main" id="{1F883B6B-6B59-4742-8CB8-9524A2A15900}"/>
              </a:ext>
            </a:extLst>
          </p:cNvPr>
          <p:cNvCxnSpPr>
            <a:cxnSpLocks/>
          </p:cNvCxnSpPr>
          <p:nvPr/>
        </p:nvCxnSpPr>
        <p:spPr>
          <a:xfrm>
            <a:off x="4446866" y="1384208"/>
            <a:ext cx="0" cy="3477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8CB210A-FF2F-1D4F-9CC2-088ADE34C2E4}"/>
              </a:ext>
            </a:extLst>
          </p:cNvPr>
          <p:cNvSpPr txBox="1"/>
          <p:nvPr/>
        </p:nvSpPr>
        <p:spPr>
          <a:xfrm>
            <a:off x="1856828" y="2881516"/>
            <a:ext cx="673037" cy="430887"/>
          </a:xfrm>
          <a:prstGeom prst="rect">
            <a:avLst/>
          </a:prstGeom>
          <a:noFill/>
          <a:ln w="19050">
            <a:solidFill>
              <a:schemeClr val="tx1"/>
            </a:solidFill>
          </a:ln>
        </p:spPr>
        <p:txBody>
          <a:bodyPr wrap="square" rtlCol="0">
            <a:spAutoFit/>
          </a:bodyPr>
          <a:lstStyle/>
          <a:p>
            <a:pPr algn="ctr"/>
            <a:r>
              <a:rPr lang="en-US" sz="1100"/>
              <a:t>Contact BC</a:t>
            </a:r>
          </a:p>
        </p:txBody>
      </p:sp>
      <p:cxnSp>
        <p:nvCxnSpPr>
          <p:cNvPr id="43" name="Straight Arrow Connector 42">
            <a:extLst>
              <a:ext uri="{FF2B5EF4-FFF2-40B4-BE49-F238E27FC236}">
                <a16:creationId xmlns:a16="http://schemas.microsoft.com/office/drawing/2014/main" id="{3A5A9CC3-01B4-2B48-B7C6-85E461FFCEA7}"/>
              </a:ext>
            </a:extLst>
          </p:cNvPr>
          <p:cNvCxnSpPr>
            <a:cxnSpLocks/>
            <a:stCxn id="42" idx="3"/>
            <a:endCxn id="33" idx="1"/>
          </p:cNvCxnSpPr>
          <p:nvPr/>
        </p:nvCxnSpPr>
        <p:spPr>
          <a:xfrm flipV="1">
            <a:off x="2529865" y="3086688"/>
            <a:ext cx="1722736" cy="102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BD6E273-BDFC-9944-B104-EDE70E6DDB66}"/>
              </a:ext>
            </a:extLst>
          </p:cNvPr>
          <p:cNvCxnSpPr>
            <a:cxnSpLocks/>
          </p:cNvCxnSpPr>
          <p:nvPr/>
        </p:nvCxnSpPr>
        <p:spPr>
          <a:xfrm>
            <a:off x="2193346" y="2677380"/>
            <a:ext cx="0" cy="196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20D172-D7F5-F34C-A35E-B168389F34FB}"/>
              </a:ext>
            </a:extLst>
          </p:cNvPr>
          <p:cNvCxnSpPr>
            <a:cxnSpLocks/>
            <a:stCxn id="32" idx="2"/>
            <a:endCxn id="33" idx="0"/>
          </p:cNvCxnSpPr>
          <p:nvPr/>
        </p:nvCxnSpPr>
        <p:spPr>
          <a:xfrm flipH="1">
            <a:off x="4954110" y="1895251"/>
            <a:ext cx="701509" cy="975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9188A-6250-8445-A55B-A6DFB4ABA612}"/>
              </a:ext>
            </a:extLst>
          </p:cNvPr>
          <p:cNvSpPr txBox="1"/>
          <p:nvPr/>
        </p:nvSpPr>
        <p:spPr>
          <a:xfrm>
            <a:off x="4969039" y="4941760"/>
            <a:ext cx="1486342" cy="769441"/>
          </a:xfrm>
          <a:prstGeom prst="rect">
            <a:avLst/>
          </a:prstGeom>
          <a:noFill/>
          <a:ln w="19050">
            <a:solidFill>
              <a:schemeClr val="tx1"/>
            </a:solidFill>
          </a:ln>
        </p:spPr>
        <p:txBody>
          <a:bodyPr wrap="square" rtlCol="0">
            <a:spAutoFit/>
          </a:bodyPr>
          <a:lstStyle/>
          <a:p>
            <a:pPr algn="ctr"/>
            <a:r>
              <a:rPr lang="en-US" sz="1100"/>
              <a:t>Employee email: </a:t>
            </a:r>
            <a:r>
              <a:rPr lang="en-US" sz="1100">
                <a:hlinkClick r:id="rId3"/>
              </a:rPr>
              <a:t>HR@southsnofire.org</a:t>
            </a:r>
            <a:r>
              <a:rPr lang="en-US" sz="1100"/>
              <a:t> BC’s roster as sick employee</a:t>
            </a:r>
          </a:p>
        </p:txBody>
      </p:sp>
      <p:sp>
        <p:nvSpPr>
          <p:cNvPr id="53" name="TextBox 52">
            <a:extLst>
              <a:ext uri="{FF2B5EF4-FFF2-40B4-BE49-F238E27FC236}">
                <a16:creationId xmlns:a16="http://schemas.microsoft.com/office/drawing/2014/main" id="{A14A8480-449D-6042-B1E9-0433D5DD0C0A}"/>
              </a:ext>
            </a:extLst>
          </p:cNvPr>
          <p:cNvSpPr txBox="1"/>
          <p:nvPr/>
        </p:nvSpPr>
        <p:spPr>
          <a:xfrm>
            <a:off x="1683909" y="3527847"/>
            <a:ext cx="1288866" cy="938719"/>
          </a:xfrm>
          <a:prstGeom prst="rect">
            <a:avLst/>
          </a:prstGeom>
          <a:solidFill>
            <a:schemeClr val="accent4">
              <a:lumMod val="40000"/>
              <a:lumOff val="60000"/>
            </a:schemeClr>
          </a:solidFill>
          <a:ln w="19050">
            <a:solidFill>
              <a:schemeClr val="tx1"/>
            </a:solidFill>
          </a:ln>
        </p:spPr>
        <p:txBody>
          <a:bodyPr wrap="square" rtlCol="0">
            <a:spAutoFit/>
          </a:bodyPr>
          <a:lstStyle/>
          <a:p>
            <a:pPr algn="ctr"/>
            <a:r>
              <a:rPr lang="en-US" sz="1100"/>
              <a:t>BC: Ensure On-duty Illness (OSHA 301) and ESO PCR completed on employee</a:t>
            </a:r>
          </a:p>
        </p:txBody>
      </p:sp>
      <p:cxnSp>
        <p:nvCxnSpPr>
          <p:cNvPr id="58" name="Straight Arrow Connector 57">
            <a:extLst>
              <a:ext uri="{FF2B5EF4-FFF2-40B4-BE49-F238E27FC236}">
                <a16:creationId xmlns:a16="http://schemas.microsoft.com/office/drawing/2014/main" id="{CEBFC483-D2E1-E049-8590-B0882C812324}"/>
              </a:ext>
            </a:extLst>
          </p:cNvPr>
          <p:cNvCxnSpPr>
            <a:cxnSpLocks/>
          </p:cNvCxnSpPr>
          <p:nvPr/>
        </p:nvCxnSpPr>
        <p:spPr>
          <a:xfrm>
            <a:off x="2199324" y="2047920"/>
            <a:ext cx="0" cy="196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08454CB-6F3D-7C4D-B931-E9F79D8E9852}"/>
              </a:ext>
            </a:extLst>
          </p:cNvPr>
          <p:cNvCxnSpPr>
            <a:cxnSpLocks/>
          </p:cNvCxnSpPr>
          <p:nvPr/>
        </p:nvCxnSpPr>
        <p:spPr>
          <a:xfrm>
            <a:off x="2193346" y="3312403"/>
            <a:ext cx="0" cy="196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2361194-5887-1C4F-AEF6-108BB4E0D8B9}"/>
              </a:ext>
            </a:extLst>
          </p:cNvPr>
          <p:cNvCxnSpPr>
            <a:cxnSpLocks/>
          </p:cNvCxnSpPr>
          <p:nvPr/>
        </p:nvCxnSpPr>
        <p:spPr>
          <a:xfrm>
            <a:off x="4975611" y="3313926"/>
            <a:ext cx="0" cy="196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814EBCF-1121-2C40-937E-F733F06B7301}"/>
              </a:ext>
            </a:extLst>
          </p:cNvPr>
          <p:cNvSpPr txBox="1"/>
          <p:nvPr/>
        </p:nvSpPr>
        <p:spPr>
          <a:xfrm>
            <a:off x="3328855" y="4026280"/>
            <a:ext cx="1004887" cy="784830"/>
          </a:xfrm>
          <a:prstGeom prst="rect">
            <a:avLst/>
          </a:prstGeom>
          <a:noFill/>
          <a:ln w="19050">
            <a:solidFill>
              <a:schemeClr val="tx1"/>
            </a:solidFill>
          </a:ln>
        </p:spPr>
        <p:txBody>
          <a:bodyPr wrap="square" rtlCol="0">
            <a:spAutoFit/>
          </a:bodyPr>
          <a:lstStyle/>
          <a:p>
            <a:pPr algn="ctr"/>
            <a:r>
              <a:rPr lang="en-US" sz="900" dirty="0"/>
              <a:t>BC: Send employee home </a:t>
            </a:r>
          </a:p>
          <a:p>
            <a:pPr algn="ctr"/>
            <a:r>
              <a:rPr lang="en-US" sz="900" dirty="0"/>
              <a:t>(if on-duty) and </a:t>
            </a:r>
            <a:r>
              <a:rPr lang="en-US" sz="900" dirty="0">
                <a:solidFill>
                  <a:srgbClr val="FF0000"/>
                </a:solidFill>
              </a:rPr>
              <a:t>roster as Sick Pending</a:t>
            </a:r>
          </a:p>
        </p:txBody>
      </p:sp>
      <p:sp>
        <p:nvSpPr>
          <p:cNvPr id="64" name="TextBox 63">
            <a:extLst>
              <a:ext uri="{FF2B5EF4-FFF2-40B4-BE49-F238E27FC236}">
                <a16:creationId xmlns:a16="http://schemas.microsoft.com/office/drawing/2014/main" id="{9D1BADB0-3594-B94B-B7DB-FA5520F919A1}"/>
              </a:ext>
            </a:extLst>
          </p:cNvPr>
          <p:cNvSpPr txBox="1"/>
          <p:nvPr/>
        </p:nvSpPr>
        <p:spPr>
          <a:xfrm>
            <a:off x="3135992" y="5078130"/>
            <a:ext cx="1368854" cy="584775"/>
          </a:xfrm>
          <a:prstGeom prst="rect">
            <a:avLst/>
          </a:prstGeom>
          <a:noFill/>
          <a:ln w="19050">
            <a:solidFill>
              <a:srgbClr val="FF0000"/>
            </a:solidFill>
          </a:ln>
        </p:spPr>
        <p:txBody>
          <a:bodyPr wrap="square" rtlCol="0">
            <a:spAutoFit/>
          </a:bodyPr>
          <a:lstStyle/>
          <a:p>
            <a:pPr algn="ctr"/>
            <a:r>
              <a:rPr lang="en-US" sz="800" b="1" dirty="0"/>
              <a:t>Employee: Must Contact</a:t>
            </a:r>
          </a:p>
          <a:p>
            <a:r>
              <a:rPr lang="en-US" sz="800" b="1" dirty="0"/>
              <a:t>MSO Keene 425.754.1740 or</a:t>
            </a:r>
          </a:p>
          <a:p>
            <a:r>
              <a:rPr lang="en-US" sz="800" b="1" dirty="0"/>
              <a:t>MSO Ford  425.512.3974 or MSO Herbert 425.309.2766</a:t>
            </a:r>
          </a:p>
        </p:txBody>
      </p:sp>
      <p:sp>
        <p:nvSpPr>
          <p:cNvPr id="67" name="TextBox 66">
            <a:extLst>
              <a:ext uri="{FF2B5EF4-FFF2-40B4-BE49-F238E27FC236}">
                <a16:creationId xmlns:a16="http://schemas.microsoft.com/office/drawing/2014/main" id="{9DADF075-45D8-FE4A-BCD2-7E9B615D206D}"/>
              </a:ext>
            </a:extLst>
          </p:cNvPr>
          <p:cNvSpPr txBox="1"/>
          <p:nvPr/>
        </p:nvSpPr>
        <p:spPr>
          <a:xfrm>
            <a:off x="3215139" y="6714796"/>
            <a:ext cx="1212520" cy="584775"/>
          </a:xfrm>
          <a:prstGeom prst="rect">
            <a:avLst/>
          </a:prstGeom>
          <a:noFill/>
          <a:ln w="19050">
            <a:solidFill>
              <a:schemeClr val="tx1"/>
            </a:solidFill>
          </a:ln>
        </p:spPr>
        <p:txBody>
          <a:bodyPr wrap="square" rtlCol="0">
            <a:spAutoFit/>
          </a:bodyPr>
          <a:lstStyle/>
          <a:p>
            <a:pPr algn="ctr"/>
            <a:r>
              <a:rPr lang="en-US" sz="800"/>
              <a:t>SCF MSO: Arrange Immediate COVID-19 Testing</a:t>
            </a:r>
          </a:p>
          <a:p>
            <a:pPr algn="ctr"/>
            <a:endParaRPr lang="en-US" sz="800"/>
          </a:p>
        </p:txBody>
      </p:sp>
      <p:sp>
        <p:nvSpPr>
          <p:cNvPr id="68" name="TextBox 67">
            <a:extLst>
              <a:ext uri="{FF2B5EF4-FFF2-40B4-BE49-F238E27FC236}">
                <a16:creationId xmlns:a16="http://schemas.microsoft.com/office/drawing/2014/main" id="{5F592711-A679-D84F-B619-820B02815C74}"/>
              </a:ext>
            </a:extLst>
          </p:cNvPr>
          <p:cNvSpPr txBox="1"/>
          <p:nvPr/>
        </p:nvSpPr>
        <p:spPr>
          <a:xfrm>
            <a:off x="3122632" y="6165283"/>
            <a:ext cx="1348254" cy="338554"/>
          </a:xfrm>
          <a:prstGeom prst="rect">
            <a:avLst/>
          </a:prstGeom>
          <a:noFill/>
          <a:ln w="19050">
            <a:solidFill>
              <a:schemeClr val="tx1"/>
            </a:solidFill>
          </a:ln>
        </p:spPr>
        <p:txBody>
          <a:bodyPr wrap="square" rtlCol="0">
            <a:spAutoFit/>
          </a:bodyPr>
          <a:lstStyle/>
          <a:p>
            <a:pPr algn="ctr"/>
            <a:r>
              <a:rPr lang="en-US" sz="800"/>
              <a:t>SCF MSO: Complete Illness Report Form</a:t>
            </a:r>
          </a:p>
        </p:txBody>
      </p:sp>
      <p:cxnSp>
        <p:nvCxnSpPr>
          <p:cNvPr id="73" name="Straight Arrow Connector 72">
            <a:extLst>
              <a:ext uri="{FF2B5EF4-FFF2-40B4-BE49-F238E27FC236}">
                <a16:creationId xmlns:a16="http://schemas.microsoft.com/office/drawing/2014/main" id="{B6F31391-5F7C-2A4D-B161-07B8F56ACA3E}"/>
              </a:ext>
            </a:extLst>
          </p:cNvPr>
          <p:cNvCxnSpPr>
            <a:cxnSpLocks/>
          </p:cNvCxnSpPr>
          <p:nvPr/>
        </p:nvCxnSpPr>
        <p:spPr>
          <a:xfrm>
            <a:off x="6074708" y="3705811"/>
            <a:ext cx="0" cy="292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B6DB4F3-8813-FE4A-88BA-E2838408DB9F}"/>
              </a:ext>
            </a:extLst>
          </p:cNvPr>
          <p:cNvCxnSpPr>
            <a:cxnSpLocks/>
          </p:cNvCxnSpPr>
          <p:nvPr/>
        </p:nvCxnSpPr>
        <p:spPr>
          <a:xfrm>
            <a:off x="1662888" y="5987444"/>
            <a:ext cx="5022891" cy="0"/>
          </a:xfrm>
          <a:prstGeom prst="line">
            <a:avLst/>
          </a:prstGeom>
          <a:ln w="28575">
            <a:solidFill>
              <a:srgbClr val="9437FF"/>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B5EDE69-2FD3-394D-8C47-1857866ACA17}"/>
              </a:ext>
            </a:extLst>
          </p:cNvPr>
          <p:cNvCxnSpPr>
            <a:cxnSpLocks/>
          </p:cNvCxnSpPr>
          <p:nvPr/>
        </p:nvCxnSpPr>
        <p:spPr>
          <a:xfrm>
            <a:off x="3872914" y="3708989"/>
            <a:ext cx="3760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AD6FE72-2CE4-6F44-B4EC-EFB31ADAB36C}"/>
              </a:ext>
            </a:extLst>
          </p:cNvPr>
          <p:cNvSpPr txBox="1"/>
          <p:nvPr/>
        </p:nvSpPr>
        <p:spPr>
          <a:xfrm>
            <a:off x="3862928" y="3496017"/>
            <a:ext cx="376084" cy="261610"/>
          </a:xfrm>
          <a:prstGeom prst="rect">
            <a:avLst/>
          </a:prstGeom>
          <a:noFill/>
          <a:ln w="19050">
            <a:noFill/>
          </a:ln>
        </p:spPr>
        <p:txBody>
          <a:bodyPr wrap="square" rtlCol="0">
            <a:spAutoFit/>
          </a:bodyPr>
          <a:lstStyle/>
          <a:p>
            <a:r>
              <a:rPr lang="en-US" sz="1100"/>
              <a:t>Yes</a:t>
            </a:r>
          </a:p>
        </p:txBody>
      </p:sp>
      <p:sp>
        <p:nvSpPr>
          <p:cNvPr id="80" name="TextBox 79">
            <a:extLst>
              <a:ext uri="{FF2B5EF4-FFF2-40B4-BE49-F238E27FC236}">
                <a16:creationId xmlns:a16="http://schemas.microsoft.com/office/drawing/2014/main" id="{BE62AC40-F55B-144D-BA76-DC1E73A3F1A3}"/>
              </a:ext>
            </a:extLst>
          </p:cNvPr>
          <p:cNvSpPr txBox="1"/>
          <p:nvPr/>
        </p:nvSpPr>
        <p:spPr>
          <a:xfrm>
            <a:off x="5712210" y="3497063"/>
            <a:ext cx="444504" cy="261610"/>
          </a:xfrm>
          <a:prstGeom prst="rect">
            <a:avLst/>
          </a:prstGeom>
          <a:noFill/>
          <a:ln w="19050">
            <a:noFill/>
          </a:ln>
        </p:spPr>
        <p:txBody>
          <a:bodyPr wrap="square" rtlCol="0">
            <a:spAutoFit/>
          </a:bodyPr>
          <a:lstStyle/>
          <a:p>
            <a:r>
              <a:rPr lang="en-US" sz="1100"/>
              <a:t>No</a:t>
            </a:r>
          </a:p>
        </p:txBody>
      </p:sp>
      <p:cxnSp>
        <p:nvCxnSpPr>
          <p:cNvPr id="81" name="Straight Connector 80">
            <a:extLst>
              <a:ext uri="{FF2B5EF4-FFF2-40B4-BE49-F238E27FC236}">
                <a16:creationId xmlns:a16="http://schemas.microsoft.com/office/drawing/2014/main" id="{4AE9DD08-44E5-FD47-BFB6-5314F0699B55}"/>
              </a:ext>
            </a:extLst>
          </p:cNvPr>
          <p:cNvCxnSpPr>
            <a:cxnSpLocks/>
          </p:cNvCxnSpPr>
          <p:nvPr/>
        </p:nvCxnSpPr>
        <p:spPr>
          <a:xfrm>
            <a:off x="5698621" y="3705811"/>
            <a:ext cx="3760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97D753B-B146-0648-9687-D3FA9901DEBF}"/>
              </a:ext>
            </a:extLst>
          </p:cNvPr>
          <p:cNvCxnSpPr>
            <a:cxnSpLocks/>
          </p:cNvCxnSpPr>
          <p:nvPr/>
        </p:nvCxnSpPr>
        <p:spPr>
          <a:xfrm>
            <a:off x="3872914" y="3705811"/>
            <a:ext cx="0" cy="292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5E8AE8B-075D-BB42-B2C3-88550F9C5258}"/>
              </a:ext>
            </a:extLst>
          </p:cNvPr>
          <p:cNvCxnSpPr>
            <a:cxnSpLocks/>
            <a:stCxn id="63" idx="2"/>
          </p:cNvCxnSpPr>
          <p:nvPr/>
        </p:nvCxnSpPr>
        <p:spPr>
          <a:xfrm>
            <a:off x="3831299" y="4811110"/>
            <a:ext cx="0" cy="2369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8AFE2BC-163F-D240-B9C6-B6253DB52225}"/>
              </a:ext>
            </a:extLst>
          </p:cNvPr>
          <p:cNvCxnSpPr>
            <a:cxnSpLocks/>
          </p:cNvCxnSpPr>
          <p:nvPr/>
        </p:nvCxnSpPr>
        <p:spPr>
          <a:xfrm>
            <a:off x="3831298" y="5669995"/>
            <a:ext cx="0" cy="4600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44534E9-7CEB-A04A-B382-EBC59BE462DC}"/>
              </a:ext>
            </a:extLst>
          </p:cNvPr>
          <p:cNvCxnSpPr>
            <a:cxnSpLocks/>
          </p:cNvCxnSpPr>
          <p:nvPr/>
        </p:nvCxnSpPr>
        <p:spPr>
          <a:xfrm>
            <a:off x="3831579" y="6519355"/>
            <a:ext cx="0" cy="196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374FFE9C-2C1A-7043-9819-58CB6E3B5182}"/>
              </a:ext>
            </a:extLst>
          </p:cNvPr>
          <p:cNvCxnSpPr>
            <a:cxnSpLocks/>
          </p:cNvCxnSpPr>
          <p:nvPr/>
        </p:nvCxnSpPr>
        <p:spPr>
          <a:xfrm>
            <a:off x="3836882" y="7299571"/>
            <a:ext cx="0" cy="2109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EF7986D-3973-1D4E-BD93-15AC680A59B4}"/>
              </a:ext>
            </a:extLst>
          </p:cNvPr>
          <p:cNvSpPr txBox="1"/>
          <p:nvPr/>
        </p:nvSpPr>
        <p:spPr>
          <a:xfrm>
            <a:off x="1724000" y="7405050"/>
            <a:ext cx="1384031" cy="1061829"/>
          </a:xfrm>
          <a:prstGeom prst="rect">
            <a:avLst/>
          </a:prstGeom>
          <a:noFill/>
          <a:ln w="19050">
            <a:solidFill>
              <a:schemeClr val="tx1"/>
            </a:solidFill>
          </a:ln>
        </p:spPr>
        <p:txBody>
          <a:bodyPr wrap="square" rtlCol="0">
            <a:spAutoFit/>
          </a:bodyPr>
          <a:lstStyle/>
          <a:p>
            <a:pPr algn="ctr"/>
            <a:r>
              <a:rPr lang="en-US" sz="900" dirty="0"/>
              <a:t>Return to work 10 days from symptom start, </a:t>
            </a:r>
          </a:p>
          <a:p>
            <a:pPr algn="ctr"/>
            <a:r>
              <a:rPr lang="en-US" sz="900" dirty="0"/>
              <a:t>24 hours fever-free, </a:t>
            </a:r>
          </a:p>
          <a:p>
            <a:pPr algn="ctr"/>
            <a:r>
              <a:rPr lang="en-US" sz="900" dirty="0"/>
              <a:t>and symptoms resolved. </a:t>
            </a:r>
            <a:r>
              <a:rPr lang="en-US" sz="900" dirty="0">
                <a:highlight>
                  <a:srgbClr val="FFFF00"/>
                </a:highlight>
              </a:rPr>
              <a:t>Follow current department guidelines for RTW eligibility</a:t>
            </a:r>
          </a:p>
        </p:txBody>
      </p:sp>
      <p:sp>
        <p:nvSpPr>
          <p:cNvPr id="137" name="TextBox 136">
            <a:extLst>
              <a:ext uri="{FF2B5EF4-FFF2-40B4-BE49-F238E27FC236}">
                <a16:creationId xmlns:a16="http://schemas.microsoft.com/office/drawing/2014/main" id="{60B581BD-3736-D349-A5E4-0C75CF3DA78C}"/>
              </a:ext>
            </a:extLst>
          </p:cNvPr>
          <p:cNvSpPr txBox="1"/>
          <p:nvPr/>
        </p:nvSpPr>
        <p:spPr>
          <a:xfrm>
            <a:off x="3195805" y="7522743"/>
            <a:ext cx="1384031" cy="338554"/>
          </a:xfrm>
          <a:prstGeom prst="rect">
            <a:avLst/>
          </a:prstGeom>
          <a:noFill/>
          <a:ln w="19050">
            <a:solidFill>
              <a:schemeClr val="tx1"/>
            </a:solidFill>
          </a:ln>
        </p:spPr>
        <p:txBody>
          <a:bodyPr wrap="square" rtlCol="0">
            <a:spAutoFit/>
          </a:bodyPr>
          <a:lstStyle/>
          <a:p>
            <a:pPr algn="ctr"/>
            <a:r>
              <a:rPr lang="en-US" sz="800"/>
              <a:t>SCF MSO: Update HR Tracking</a:t>
            </a:r>
          </a:p>
        </p:txBody>
      </p:sp>
      <p:sp>
        <p:nvSpPr>
          <p:cNvPr id="142" name="Up Arrow 141">
            <a:extLst>
              <a:ext uri="{FF2B5EF4-FFF2-40B4-BE49-F238E27FC236}">
                <a16:creationId xmlns:a16="http://schemas.microsoft.com/office/drawing/2014/main" id="{4FB15029-2F36-E647-9F5B-E7C6B68FC3AC}"/>
              </a:ext>
            </a:extLst>
          </p:cNvPr>
          <p:cNvSpPr/>
          <p:nvPr/>
        </p:nvSpPr>
        <p:spPr>
          <a:xfrm>
            <a:off x="1674751" y="4782674"/>
            <a:ext cx="97855" cy="887321"/>
          </a:xfrm>
          <a:prstGeom prst="upArrow">
            <a:avLst/>
          </a:prstGeom>
          <a:solidFill>
            <a:srgbClr val="9437FF"/>
          </a:solidFill>
          <a:ln w="635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2B7034B7-B6D0-604E-8BD1-9D3D82A42E4B}"/>
              </a:ext>
            </a:extLst>
          </p:cNvPr>
          <p:cNvSpPr txBox="1"/>
          <p:nvPr/>
        </p:nvSpPr>
        <p:spPr>
          <a:xfrm>
            <a:off x="1547293" y="5642582"/>
            <a:ext cx="381154" cy="284693"/>
          </a:xfrm>
          <a:prstGeom prst="rect">
            <a:avLst/>
          </a:prstGeom>
          <a:noFill/>
        </p:spPr>
        <p:txBody>
          <a:bodyPr wrap="square" rtlCol="0">
            <a:spAutoFit/>
          </a:bodyPr>
          <a:lstStyle/>
          <a:p>
            <a:r>
              <a:rPr lang="en-US" sz="1250" dirty="0"/>
              <a:t>BC</a:t>
            </a:r>
          </a:p>
        </p:txBody>
      </p:sp>
      <p:sp>
        <p:nvSpPr>
          <p:cNvPr id="145" name="TextBox 144">
            <a:extLst>
              <a:ext uri="{FF2B5EF4-FFF2-40B4-BE49-F238E27FC236}">
                <a16:creationId xmlns:a16="http://schemas.microsoft.com/office/drawing/2014/main" id="{6FFCD5E2-0A8D-1C4C-B737-F9E8EAEDC3E2}"/>
              </a:ext>
            </a:extLst>
          </p:cNvPr>
          <p:cNvSpPr txBox="1"/>
          <p:nvPr/>
        </p:nvSpPr>
        <p:spPr>
          <a:xfrm>
            <a:off x="1422220" y="6032364"/>
            <a:ext cx="810420" cy="284693"/>
          </a:xfrm>
          <a:prstGeom prst="rect">
            <a:avLst/>
          </a:prstGeom>
          <a:noFill/>
        </p:spPr>
        <p:txBody>
          <a:bodyPr wrap="square" rtlCol="0">
            <a:spAutoFit/>
          </a:bodyPr>
          <a:lstStyle/>
          <a:p>
            <a:pPr algn="ctr"/>
            <a:r>
              <a:rPr lang="en-US" sz="1250" dirty="0"/>
              <a:t>MSO/HR</a:t>
            </a:r>
          </a:p>
        </p:txBody>
      </p:sp>
      <p:sp>
        <p:nvSpPr>
          <p:cNvPr id="162" name="Up Arrow 161">
            <a:extLst>
              <a:ext uri="{FF2B5EF4-FFF2-40B4-BE49-F238E27FC236}">
                <a16:creationId xmlns:a16="http://schemas.microsoft.com/office/drawing/2014/main" id="{D315C9EE-FD1B-DA49-9ABA-A19C6A6C9B8F}"/>
              </a:ext>
            </a:extLst>
          </p:cNvPr>
          <p:cNvSpPr/>
          <p:nvPr/>
        </p:nvSpPr>
        <p:spPr>
          <a:xfrm rot="10800000">
            <a:off x="1670028" y="6314994"/>
            <a:ext cx="98390" cy="887321"/>
          </a:xfrm>
          <a:prstGeom prst="upArrow">
            <a:avLst/>
          </a:prstGeom>
          <a:solidFill>
            <a:srgbClr val="9437FF"/>
          </a:solidFill>
          <a:ln w="635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170C9AFB-3D59-4FC0-9054-8CA71651A801}"/>
              </a:ext>
            </a:extLst>
          </p:cNvPr>
          <p:cNvSpPr txBox="1"/>
          <p:nvPr/>
        </p:nvSpPr>
        <p:spPr>
          <a:xfrm>
            <a:off x="5717133" y="4006588"/>
            <a:ext cx="758257" cy="646331"/>
          </a:xfrm>
          <a:prstGeom prst="rect">
            <a:avLst/>
          </a:prstGeom>
          <a:noFill/>
          <a:ln w="19050">
            <a:solidFill>
              <a:schemeClr val="tx1"/>
            </a:solidFill>
          </a:ln>
        </p:spPr>
        <p:txBody>
          <a:bodyPr wrap="square" rtlCol="0">
            <a:spAutoFit/>
          </a:bodyPr>
          <a:lstStyle/>
          <a:p>
            <a:pPr algn="ctr"/>
            <a:r>
              <a:rPr lang="en-US" sz="900"/>
              <a:t>BC: Send employee home </a:t>
            </a:r>
          </a:p>
          <a:p>
            <a:pPr algn="ctr"/>
            <a:r>
              <a:rPr lang="en-US" sz="900"/>
              <a:t>(if on-duty)</a:t>
            </a:r>
          </a:p>
        </p:txBody>
      </p:sp>
      <p:cxnSp>
        <p:nvCxnSpPr>
          <p:cNvPr id="69" name="Straight Arrow Connector 68">
            <a:extLst>
              <a:ext uri="{FF2B5EF4-FFF2-40B4-BE49-F238E27FC236}">
                <a16:creationId xmlns:a16="http://schemas.microsoft.com/office/drawing/2014/main" id="{E6ECCDEC-6874-4C1F-8220-F1A4372D28DC}"/>
              </a:ext>
            </a:extLst>
          </p:cNvPr>
          <p:cNvCxnSpPr>
            <a:cxnSpLocks/>
            <a:stCxn id="65" idx="2"/>
          </p:cNvCxnSpPr>
          <p:nvPr/>
        </p:nvCxnSpPr>
        <p:spPr>
          <a:xfrm flipH="1">
            <a:off x="6091734" y="4652919"/>
            <a:ext cx="4528" cy="2692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4EEF93-C82E-4725-AF57-8A7CA826D4D6}"/>
              </a:ext>
            </a:extLst>
          </p:cNvPr>
          <p:cNvSpPr txBox="1"/>
          <p:nvPr/>
        </p:nvSpPr>
        <p:spPr>
          <a:xfrm>
            <a:off x="1856541" y="4743450"/>
            <a:ext cx="1116181" cy="784830"/>
          </a:xfrm>
          <a:prstGeom prst="rect">
            <a:avLst/>
          </a:prstGeom>
          <a:noFill/>
          <a:ln w="19050">
            <a:solidFill>
              <a:schemeClr val="tx1"/>
            </a:solidFill>
          </a:ln>
        </p:spPr>
        <p:txBody>
          <a:bodyPr wrap="square" rtlCol="0">
            <a:spAutoFit/>
          </a:bodyPr>
          <a:lstStyle/>
          <a:p>
            <a:r>
              <a:rPr lang="en-US" sz="900"/>
              <a:t>BC: Ensure immediate deep cleaning and disinfection of station occurs</a:t>
            </a:r>
          </a:p>
        </p:txBody>
      </p:sp>
      <p:cxnSp>
        <p:nvCxnSpPr>
          <p:cNvPr id="13" name="Straight Arrow Connector 12">
            <a:extLst>
              <a:ext uri="{FF2B5EF4-FFF2-40B4-BE49-F238E27FC236}">
                <a16:creationId xmlns:a16="http://schemas.microsoft.com/office/drawing/2014/main" id="{5C9B23F4-2ED2-457E-A653-FC6C88D7B3AF}"/>
              </a:ext>
            </a:extLst>
          </p:cNvPr>
          <p:cNvCxnSpPr>
            <a:cxnSpLocks/>
            <a:stCxn id="53" idx="2"/>
          </p:cNvCxnSpPr>
          <p:nvPr/>
        </p:nvCxnSpPr>
        <p:spPr>
          <a:xfrm flipH="1">
            <a:off x="2324102" y="4466566"/>
            <a:ext cx="4240" cy="276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ACBAB2-E0B9-4399-A08A-6621BD078F50}"/>
              </a:ext>
            </a:extLst>
          </p:cNvPr>
          <p:cNvSpPr txBox="1"/>
          <p:nvPr/>
        </p:nvSpPr>
        <p:spPr>
          <a:xfrm>
            <a:off x="3192180" y="8081617"/>
            <a:ext cx="2450129" cy="461665"/>
          </a:xfrm>
          <a:prstGeom prst="rect">
            <a:avLst/>
          </a:prstGeom>
          <a:noFill/>
          <a:ln w="19050">
            <a:solidFill>
              <a:schemeClr val="tx1"/>
            </a:solidFill>
          </a:ln>
        </p:spPr>
        <p:txBody>
          <a:bodyPr wrap="square" rtlCol="0">
            <a:spAutoFit/>
          </a:bodyPr>
          <a:lstStyle/>
          <a:p>
            <a:r>
              <a:rPr lang="en-US" sz="800" dirty="0"/>
              <a:t>SCF MSO: Initiate exposure determination</a:t>
            </a:r>
          </a:p>
          <a:p>
            <a:r>
              <a:rPr lang="en-US" sz="800" dirty="0"/>
              <a:t>investigation for crews (with possible close contact </a:t>
            </a:r>
          </a:p>
          <a:p>
            <a:r>
              <a:rPr lang="en-US" sz="800" dirty="0"/>
              <a:t>with sick employee) and needed quarantine measures</a:t>
            </a:r>
          </a:p>
        </p:txBody>
      </p:sp>
      <p:cxnSp>
        <p:nvCxnSpPr>
          <p:cNvPr id="20" name="Straight Arrow Connector 19">
            <a:extLst>
              <a:ext uri="{FF2B5EF4-FFF2-40B4-BE49-F238E27FC236}">
                <a16:creationId xmlns:a16="http://schemas.microsoft.com/office/drawing/2014/main" id="{DA2B6E19-2D8F-45C6-ABDE-4301324F9837}"/>
              </a:ext>
            </a:extLst>
          </p:cNvPr>
          <p:cNvCxnSpPr>
            <a:cxnSpLocks/>
          </p:cNvCxnSpPr>
          <p:nvPr/>
        </p:nvCxnSpPr>
        <p:spPr>
          <a:xfrm>
            <a:off x="3841644" y="7861297"/>
            <a:ext cx="0" cy="1950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66E5868-2F5D-4A28-BC3D-2808254489B5}"/>
              </a:ext>
            </a:extLst>
          </p:cNvPr>
          <p:cNvCxnSpPr>
            <a:cxnSpLocks/>
          </p:cNvCxnSpPr>
          <p:nvPr/>
        </p:nvCxnSpPr>
        <p:spPr>
          <a:xfrm flipH="1">
            <a:off x="2300267" y="6503837"/>
            <a:ext cx="822365" cy="8765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0636D6D-5245-45BD-8FFF-4DCF827AF4E4}"/>
              </a:ext>
            </a:extLst>
          </p:cNvPr>
          <p:cNvSpPr txBox="1"/>
          <p:nvPr/>
        </p:nvSpPr>
        <p:spPr>
          <a:xfrm>
            <a:off x="5003561" y="6987128"/>
            <a:ext cx="1638389" cy="461665"/>
          </a:xfrm>
          <a:prstGeom prst="rect">
            <a:avLst/>
          </a:prstGeom>
          <a:noFill/>
          <a:ln w="9525">
            <a:solidFill>
              <a:srgbClr val="C00000"/>
            </a:solidFill>
            <a:prstDash val="sysDash"/>
          </a:ln>
        </p:spPr>
        <p:txBody>
          <a:bodyPr wrap="square" rtlCol="0">
            <a:spAutoFit/>
          </a:bodyPr>
          <a:lstStyle/>
          <a:p>
            <a:r>
              <a:rPr lang="en-US" sz="800"/>
              <a:t>King County: </a:t>
            </a:r>
          </a:p>
          <a:p>
            <a:r>
              <a:rPr lang="en-US" sz="800" u="sng">
                <a:solidFill>
                  <a:srgbClr val="0563C1"/>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https://redcap.iths.org/surveys/?s=84N479AHEE</a:t>
            </a:r>
            <a:endParaRPr lang="en-US" sz="800"/>
          </a:p>
        </p:txBody>
      </p:sp>
      <p:sp>
        <p:nvSpPr>
          <p:cNvPr id="71" name="TextBox 70">
            <a:extLst>
              <a:ext uri="{FF2B5EF4-FFF2-40B4-BE49-F238E27FC236}">
                <a16:creationId xmlns:a16="http://schemas.microsoft.com/office/drawing/2014/main" id="{4EB33668-9E53-4F2B-A621-AA72F2AA880C}"/>
              </a:ext>
            </a:extLst>
          </p:cNvPr>
          <p:cNvSpPr txBox="1"/>
          <p:nvPr/>
        </p:nvSpPr>
        <p:spPr>
          <a:xfrm>
            <a:off x="4993387" y="7497142"/>
            <a:ext cx="1638389" cy="461665"/>
          </a:xfrm>
          <a:prstGeom prst="rect">
            <a:avLst/>
          </a:prstGeom>
          <a:noFill/>
          <a:ln w="9525">
            <a:solidFill>
              <a:srgbClr val="C00000"/>
            </a:solidFill>
            <a:prstDash val="sysDash"/>
          </a:ln>
        </p:spPr>
        <p:txBody>
          <a:bodyPr wrap="square" rtlCol="0">
            <a:spAutoFit/>
          </a:bodyPr>
          <a:lstStyle/>
          <a:p>
            <a:r>
              <a:rPr lang="en-US" sz="800"/>
              <a:t>UW Medicine:</a:t>
            </a:r>
          </a:p>
          <a:p>
            <a:r>
              <a:rPr lang="en-US" sz="800"/>
              <a:t>https://www.uwmedicine.org/services/virtual-clinic</a:t>
            </a:r>
          </a:p>
        </p:txBody>
      </p:sp>
      <p:sp>
        <p:nvSpPr>
          <p:cNvPr id="72" name="Left Brace 71">
            <a:extLst>
              <a:ext uri="{FF2B5EF4-FFF2-40B4-BE49-F238E27FC236}">
                <a16:creationId xmlns:a16="http://schemas.microsoft.com/office/drawing/2014/main" id="{9337C489-4188-4922-AC4F-6601B632B1BF}"/>
              </a:ext>
            </a:extLst>
          </p:cNvPr>
          <p:cNvSpPr/>
          <p:nvPr/>
        </p:nvSpPr>
        <p:spPr>
          <a:xfrm>
            <a:off x="4470886" y="6258664"/>
            <a:ext cx="459004" cy="1501803"/>
          </a:xfrm>
          <a:prstGeom prst="leftBrace">
            <a:avLst/>
          </a:prstGeom>
          <a:ln w="63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6BDCBB99-3FFA-4EBE-879E-3D6FDBC82036}"/>
              </a:ext>
            </a:extLst>
          </p:cNvPr>
          <p:cNvSpPr txBox="1"/>
          <p:nvPr/>
        </p:nvSpPr>
        <p:spPr>
          <a:xfrm>
            <a:off x="4571727" y="4226513"/>
            <a:ext cx="920191" cy="584775"/>
          </a:xfrm>
          <a:prstGeom prst="rect">
            <a:avLst/>
          </a:prstGeom>
          <a:solidFill>
            <a:schemeClr val="accent4">
              <a:lumMod val="40000"/>
              <a:lumOff val="60000"/>
            </a:schemeClr>
          </a:solidFill>
          <a:ln w="19050">
            <a:solidFill>
              <a:schemeClr val="tx1"/>
            </a:solidFill>
          </a:ln>
        </p:spPr>
        <p:txBody>
          <a:bodyPr wrap="square" rtlCol="0">
            <a:spAutoFit/>
          </a:bodyPr>
          <a:lstStyle/>
          <a:p>
            <a:r>
              <a:rPr lang="en-US" sz="800"/>
              <a:t>Employee should</a:t>
            </a:r>
          </a:p>
          <a:p>
            <a:r>
              <a:rPr lang="en-US" sz="800"/>
              <a:t>follow home isolation guidelines</a:t>
            </a:r>
          </a:p>
        </p:txBody>
      </p:sp>
      <p:cxnSp>
        <p:nvCxnSpPr>
          <p:cNvPr id="29" name="Straight Arrow Connector 28">
            <a:extLst>
              <a:ext uri="{FF2B5EF4-FFF2-40B4-BE49-F238E27FC236}">
                <a16:creationId xmlns:a16="http://schemas.microsoft.com/office/drawing/2014/main" id="{BE72B483-788E-4B08-9807-7A4D76ECF6C6}"/>
              </a:ext>
            </a:extLst>
          </p:cNvPr>
          <p:cNvCxnSpPr>
            <a:cxnSpLocks/>
            <a:stCxn id="63" idx="3"/>
          </p:cNvCxnSpPr>
          <p:nvPr/>
        </p:nvCxnSpPr>
        <p:spPr>
          <a:xfrm flipV="1">
            <a:off x="4333742" y="4411394"/>
            <a:ext cx="225215" cy="73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03E56F4-D716-4818-AC03-275F9B831A2F}"/>
              </a:ext>
            </a:extLst>
          </p:cNvPr>
          <p:cNvSpPr txBox="1"/>
          <p:nvPr/>
        </p:nvSpPr>
        <p:spPr>
          <a:xfrm>
            <a:off x="4993387" y="6483494"/>
            <a:ext cx="1638389" cy="461665"/>
          </a:xfrm>
          <a:prstGeom prst="rect">
            <a:avLst/>
          </a:prstGeom>
          <a:noFill/>
          <a:ln w="9525">
            <a:solidFill>
              <a:srgbClr val="C00000"/>
            </a:solidFill>
            <a:prstDash val="sysDot"/>
          </a:ln>
        </p:spPr>
        <p:txBody>
          <a:bodyPr wrap="square" rtlCol="0">
            <a:spAutoFit/>
          </a:bodyPr>
          <a:lstStyle/>
          <a:p>
            <a:r>
              <a:rPr lang="en-US" sz="800" u="sng">
                <a:solidFill>
                  <a:srgbClr val="0000FF"/>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https://www.snohd.org/503/Drive-Thru-Testing-Available-by-Appointm</a:t>
            </a:r>
            <a:endParaRPr lang="en-US" sz="800"/>
          </a:p>
        </p:txBody>
      </p:sp>
      <p:sp>
        <p:nvSpPr>
          <p:cNvPr id="6" name="TextBox 5">
            <a:extLst>
              <a:ext uri="{FF2B5EF4-FFF2-40B4-BE49-F238E27FC236}">
                <a16:creationId xmlns:a16="http://schemas.microsoft.com/office/drawing/2014/main" id="{8E7F6621-1453-4595-B2D5-873B9B34937D}"/>
              </a:ext>
            </a:extLst>
          </p:cNvPr>
          <p:cNvSpPr txBox="1"/>
          <p:nvPr/>
        </p:nvSpPr>
        <p:spPr>
          <a:xfrm>
            <a:off x="4993387" y="6086901"/>
            <a:ext cx="1638389" cy="338554"/>
          </a:xfrm>
          <a:prstGeom prst="rect">
            <a:avLst/>
          </a:prstGeom>
          <a:noFill/>
          <a:ln>
            <a:solidFill>
              <a:srgbClr val="C00000"/>
            </a:solidFill>
          </a:ln>
        </p:spPr>
        <p:txBody>
          <a:bodyPr wrap="square" rtlCol="0">
            <a:spAutoFit/>
          </a:bodyPr>
          <a:lstStyle/>
          <a:p>
            <a:r>
              <a:rPr lang="en-US" sz="800"/>
              <a:t>Everett Fire Department</a:t>
            </a:r>
          </a:p>
          <a:p>
            <a:r>
              <a:rPr lang="en-US" sz="800"/>
              <a:t>MSO 425.257.7940</a:t>
            </a:r>
          </a:p>
        </p:txBody>
      </p:sp>
    </p:spTree>
    <p:extLst>
      <p:ext uri="{BB962C8B-B14F-4D97-AF65-F5344CB8AC3E}">
        <p14:creationId xmlns:p14="http://schemas.microsoft.com/office/powerpoint/2010/main" val="102696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C65E0DC-8C5B-F34A-B715-1ACB53FE7B0A}"/>
              </a:ext>
            </a:extLst>
          </p:cNvPr>
          <p:cNvSpPr txBox="1"/>
          <p:nvPr/>
        </p:nvSpPr>
        <p:spPr>
          <a:xfrm>
            <a:off x="1908131" y="1685821"/>
            <a:ext cx="4837225" cy="3005951"/>
          </a:xfrm>
          <a:prstGeom prst="rect">
            <a:avLst/>
          </a:prstGeom>
          <a:noFill/>
        </p:spPr>
        <p:txBody>
          <a:bodyPr wrap="square" rtlCol="0">
            <a:spAutoFit/>
          </a:bodyPr>
          <a:lstStyle/>
          <a:p>
            <a:pPr marL="346075">
              <a:spcBef>
                <a:spcPts val="300"/>
              </a:spcBef>
            </a:pPr>
            <a:r>
              <a:rPr lang="en-US" sz="1200"/>
              <a:t>Fever</a:t>
            </a:r>
          </a:p>
          <a:p>
            <a:pPr marL="576263">
              <a:spcBef>
                <a:spcPts val="300"/>
              </a:spcBef>
            </a:pPr>
            <a:r>
              <a:rPr lang="en-US" sz="1200"/>
              <a:t>if “Yes”, what is it: _________</a:t>
            </a:r>
          </a:p>
          <a:p>
            <a:pPr marL="346075">
              <a:spcBef>
                <a:spcPts val="400"/>
              </a:spcBef>
            </a:pPr>
            <a:r>
              <a:rPr lang="en-US" sz="1200"/>
              <a:t>Any sign of respiratory illness (sore throat, congestion, etc.)</a:t>
            </a:r>
          </a:p>
          <a:p>
            <a:pPr marL="346075">
              <a:spcBef>
                <a:spcPts val="400"/>
              </a:spcBef>
            </a:pPr>
            <a:r>
              <a:rPr lang="en-US" sz="1200"/>
              <a:t>Cough</a:t>
            </a:r>
          </a:p>
          <a:p>
            <a:pPr marL="346075">
              <a:spcBef>
                <a:spcPts val="400"/>
              </a:spcBef>
            </a:pPr>
            <a:r>
              <a:rPr lang="en-US" sz="1200"/>
              <a:t>Shortness of breath/difficulty breathing</a:t>
            </a:r>
          </a:p>
          <a:p>
            <a:pPr marL="346075">
              <a:spcBef>
                <a:spcPts val="400"/>
              </a:spcBef>
            </a:pPr>
            <a:r>
              <a:rPr lang="en-US" sz="1200"/>
              <a:t>Fatigue or body aches</a:t>
            </a:r>
          </a:p>
          <a:p>
            <a:pPr marL="346075">
              <a:spcBef>
                <a:spcPts val="400"/>
              </a:spcBef>
            </a:pPr>
            <a:r>
              <a:rPr lang="en-US" sz="1200"/>
              <a:t>New loss of taste or smell</a:t>
            </a:r>
          </a:p>
          <a:p>
            <a:pPr marL="346075">
              <a:spcBef>
                <a:spcPts val="400"/>
              </a:spcBef>
            </a:pPr>
            <a:r>
              <a:rPr lang="en-US" sz="1200"/>
              <a:t>Nausea, vomiting or diarrhea</a:t>
            </a:r>
          </a:p>
          <a:p>
            <a:pPr marL="346075">
              <a:spcBef>
                <a:spcPts val="400"/>
              </a:spcBef>
            </a:pPr>
            <a:r>
              <a:rPr lang="en-US" sz="1200"/>
              <a:t>Recent contact with known COVID-19 positive person without wearing </a:t>
            </a:r>
            <a:r>
              <a:rPr lang="en-US" sz="1200" b="1"/>
              <a:t>FULL </a:t>
            </a:r>
            <a:r>
              <a:rPr lang="en-US" sz="1200"/>
              <a:t>PPE</a:t>
            </a:r>
          </a:p>
          <a:p>
            <a:pPr marL="576263">
              <a:spcBef>
                <a:spcPts val="300"/>
              </a:spcBef>
            </a:pPr>
            <a:r>
              <a:rPr lang="en-US" sz="1200"/>
              <a:t>If “Yes”, check who:</a:t>
            </a:r>
          </a:p>
          <a:p>
            <a:pPr marL="576263">
              <a:spcBef>
                <a:spcPts val="300"/>
              </a:spcBef>
            </a:pPr>
            <a:r>
              <a:rPr lang="en-US" sz="1200"/>
              <a:t>______ a patient</a:t>
            </a:r>
          </a:p>
          <a:p>
            <a:pPr marL="576263">
              <a:spcBef>
                <a:spcPts val="300"/>
              </a:spcBef>
            </a:pPr>
            <a:r>
              <a:rPr lang="en-US" sz="1200"/>
              <a:t>______ a family member, friend, co-worker, and/or other</a:t>
            </a:r>
          </a:p>
        </p:txBody>
      </p:sp>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14950" y="8733888"/>
            <a:ext cx="1543050" cy="486833"/>
          </a:xfrm>
        </p:spPr>
        <p:txBody>
          <a:bodyPr/>
          <a:lstStyle/>
          <a:p>
            <a:fld id="{CD1CB362-FDF9-EC4D-B084-1AC916796156}" type="slidenum">
              <a:rPr lang="en-US" smtClean="0"/>
              <a:t>12</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541319" y="-2331"/>
            <a:ext cx="2633109" cy="523220"/>
          </a:xfrm>
          <a:prstGeom prst="rect">
            <a:avLst/>
          </a:prstGeom>
          <a:noFill/>
        </p:spPr>
        <p:txBody>
          <a:bodyPr wrap="square" rtlCol="0">
            <a:spAutoFit/>
          </a:bodyPr>
          <a:lstStyle/>
          <a:p>
            <a:pPr algn="ctr"/>
            <a:r>
              <a:rPr lang="en-US" sz="1400" b="1" dirty="0">
                <a:solidFill>
                  <a:srgbClr val="FF0000"/>
                </a:solidFill>
              </a:rPr>
              <a:t>November 12 – 25, 2020</a:t>
            </a:r>
          </a:p>
          <a:p>
            <a:pPr algn="ctr"/>
            <a:endParaRPr lang="en-US" sz="1400" b="1" dirty="0">
              <a:solidFill>
                <a:schemeClr val="accent4"/>
              </a:solidFill>
            </a:endParaRP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1456248514"/>
              </p:ext>
            </p:extLst>
          </p:nvPr>
        </p:nvGraphicFramePr>
        <p:xfrm>
          <a:off x="-4" y="166255"/>
          <a:ext cx="1661057" cy="8750178"/>
        </p:xfrm>
        <a:graphic>
          <a:graphicData uri="http://schemas.openxmlformats.org/drawingml/2006/table">
            <a:tbl>
              <a:tblPr firstRow="1" bandRow="1">
                <a:tableStyleId>{5940675A-B579-460E-94D1-54222C63F5DA}</a:tableStyleId>
              </a:tblPr>
              <a:tblGrid>
                <a:gridCol w="1661057">
                  <a:extLst>
                    <a:ext uri="{9D8B030D-6E8A-4147-A177-3AD203B41FA5}">
                      <a16:colId xmlns:a16="http://schemas.microsoft.com/office/drawing/2014/main" val="3921577720"/>
                    </a:ext>
                  </a:extLst>
                </a:gridCol>
              </a:tblGrid>
              <a:tr h="45720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888097"/>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6719">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274320">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74320">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7432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43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365760">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274320">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86719">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538473">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314960">
                <a:tc>
                  <a:txBody>
                    <a:bodyPr/>
                    <a:lstStyle/>
                    <a:p>
                      <a:pPr marL="0" indent="0">
                        <a:tabLst/>
                      </a:pPr>
                      <a:r>
                        <a:rPr lang="en-US" sz="1250" b="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374219">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4704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1518384"/>
                  </a:ext>
                </a:extLst>
              </a:tr>
              <a:tr h="633299">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6794895"/>
                  </a:ext>
                </a:extLst>
              </a:tr>
              <a:tr h="457200">
                <a:tc>
                  <a:txBody>
                    <a:bodyPr/>
                    <a:lstStyle/>
                    <a:p>
                      <a:r>
                        <a:rPr lang="en-US" sz="1250" b="1" dirty="0">
                          <a:solidFill>
                            <a:schemeClr val="tx1"/>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35305642"/>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020988"/>
                  </a:ext>
                </a:extLst>
              </a:tr>
              <a:tr h="274320">
                <a:tc>
                  <a:txBody>
                    <a:bodyPr/>
                    <a:lstStyle/>
                    <a:p>
                      <a:pPr marL="171450" indent="0">
                        <a:tabLst/>
                      </a:pPr>
                      <a:r>
                        <a:rPr lang="en-US" sz="1100" b="1" dirty="0">
                          <a:solidFill>
                            <a:schemeClr val="tx1"/>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09500912"/>
                  </a:ext>
                </a:extLst>
              </a:tr>
              <a:tr h="274320">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2577166"/>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5140431"/>
                  </a:ext>
                </a:extLst>
              </a:tr>
              <a:tr h="440072">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r h="480449">
                <a:tc>
                  <a:txBody>
                    <a:bodyPr/>
                    <a:lstStyle/>
                    <a:p>
                      <a:pPr marL="11113" indent="0">
                        <a:tabLst/>
                      </a:pPr>
                      <a:endParaRPr lang="en-US" sz="125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734330"/>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733700" y="415111"/>
            <a:ext cx="5061784"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BC: Sick Employee Algorithm</a:t>
            </a:r>
          </a:p>
        </p:txBody>
      </p:sp>
      <p:sp>
        <p:nvSpPr>
          <p:cNvPr id="3" name="TextBox 2">
            <a:extLst>
              <a:ext uri="{FF2B5EF4-FFF2-40B4-BE49-F238E27FC236}">
                <a16:creationId xmlns:a16="http://schemas.microsoft.com/office/drawing/2014/main" id="{BD00C40C-92D8-6A4E-892F-427752200EDD}"/>
              </a:ext>
            </a:extLst>
          </p:cNvPr>
          <p:cNvSpPr txBox="1"/>
          <p:nvPr/>
        </p:nvSpPr>
        <p:spPr>
          <a:xfrm>
            <a:off x="1683572" y="909865"/>
            <a:ext cx="4743102" cy="500137"/>
          </a:xfrm>
          <a:prstGeom prst="rect">
            <a:avLst/>
          </a:prstGeom>
          <a:noFill/>
        </p:spPr>
        <p:txBody>
          <a:bodyPr wrap="square" rtlCol="0">
            <a:spAutoFit/>
          </a:bodyPr>
          <a:lstStyle/>
          <a:p>
            <a:r>
              <a:rPr lang="en-US" sz="1200" b="1"/>
              <a:t>When any employee reports sick (On or Off duty), check the following:</a:t>
            </a:r>
          </a:p>
          <a:p>
            <a:pPr marL="114300">
              <a:spcBef>
                <a:spcPts val="300"/>
              </a:spcBef>
            </a:pPr>
            <a:r>
              <a:rPr lang="en-US" sz="1200"/>
              <a:t>Employee has:</a:t>
            </a:r>
          </a:p>
        </p:txBody>
      </p:sp>
      <p:sp>
        <p:nvSpPr>
          <p:cNvPr id="13" name="Rectangle 12">
            <a:extLst>
              <a:ext uri="{FF2B5EF4-FFF2-40B4-BE49-F238E27FC236}">
                <a16:creationId xmlns:a16="http://schemas.microsoft.com/office/drawing/2014/main" id="{7A9894CA-C03E-0442-AF19-CC9AAB43AE1C}"/>
              </a:ext>
            </a:extLst>
          </p:cNvPr>
          <p:cNvSpPr/>
          <p:nvPr/>
        </p:nvSpPr>
        <p:spPr>
          <a:xfrm>
            <a:off x="1764696" y="1741158"/>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CC052F-6077-DE47-A650-07908DB190A2}"/>
              </a:ext>
            </a:extLst>
          </p:cNvPr>
          <p:cNvSpPr/>
          <p:nvPr/>
        </p:nvSpPr>
        <p:spPr>
          <a:xfrm>
            <a:off x="1764696" y="2159011"/>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B2D1DF-2F3F-3545-9B25-C4983070D8BF}"/>
              </a:ext>
            </a:extLst>
          </p:cNvPr>
          <p:cNvSpPr/>
          <p:nvPr/>
        </p:nvSpPr>
        <p:spPr>
          <a:xfrm>
            <a:off x="1764696" y="2411593"/>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B27C28-D27E-EF45-9DE8-A5295CCC4DE6}"/>
              </a:ext>
            </a:extLst>
          </p:cNvPr>
          <p:cNvSpPr/>
          <p:nvPr/>
        </p:nvSpPr>
        <p:spPr>
          <a:xfrm>
            <a:off x="1764696" y="2649758"/>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EF40ED-8A94-E24C-B0DF-7E096CBB5811}"/>
              </a:ext>
            </a:extLst>
          </p:cNvPr>
          <p:cNvSpPr/>
          <p:nvPr/>
        </p:nvSpPr>
        <p:spPr>
          <a:xfrm>
            <a:off x="1764696" y="2885002"/>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DC0FF3-4B61-9E4D-8533-89B43EC9E57E}"/>
              </a:ext>
            </a:extLst>
          </p:cNvPr>
          <p:cNvSpPr/>
          <p:nvPr/>
        </p:nvSpPr>
        <p:spPr>
          <a:xfrm>
            <a:off x="1764696" y="3124326"/>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105E5E-8C83-0847-A445-D0ECC1240EB4}"/>
              </a:ext>
            </a:extLst>
          </p:cNvPr>
          <p:cNvSpPr txBox="1"/>
          <p:nvPr/>
        </p:nvSpPr>
        <p:spPr>
          <a:xfrm>
            <a:off x="1673793" y="1430969"/>
            <a:ext cx="334478" cy="307777"/>
          </a:xfrm>
          <a:prstGeom prst="rect">
            <a:avLst/>
          </a:prstGeom>
          <a:noFill/>
        </p:spPr>
        <p:txBody>
          <a:bodyPr wrap="square" rtlCol="0">
            <a:spAutoFit/>
          </a:bodyPr>
          <a:lstStyle/>
          <a:p>
            <a:pPr algn="ctr"/>
            <a:r>
              <a:rPr lang="en-US" sz="1400" b="1"/>
              <a:t>Y</a:t>
            </a:r>
          </a:p>
        </p:txBody>
      </p:sp>
      <p:sp>
        <p:nvSpPr>
          <p:cNvPr id="25" name="TextBox 24">
            <a:extLst>
              <a:ext uri="{FF2B5EF4-FFF2-40B4-BE49-F238E27FC236}">
                <a16:creationId xmlns:a16="http://schemas.microsoft.com/office/drawing/2014/main" id="{B4EEC309-A93C-C340-BDB3-BE57AD312C90}"/>
              </a:ext>
            </a:extLst>
          </p:cNvPr>
          <p:cNvSpPr txBox="1"/>
          <p:nvPr/>
        </p:nvSpPr>
        <p:spPr>
          <a:xfrm>
            <a:off x="1987308" y="1432735"/>
            <a:ext cx="334478" cy="307777"/>
          </a:xfrm>
          <a:prstGeom prst="rect">
            <a:avLst/>
          </a:prstGeom>
          <a:noFill/>
        </p:spPr>
        <p:txBody>
          <a:bodyPr wrap="square" rtlCol="0">
            <a:spAutoFit/>
          </a:bodyPr>
          <a:lstStyle/>
          <a:p>
            <a:pPr algn="ctr"/>
            <a:r>
              <a:rPr lang="en-US" sz="1400" b="1"/>
              <a:t>N</a:t>
            </a:r>
          </a:p>
        </p:txBody>
      </p:sp>
      <p:sp>
        <p:nvSpPr>
          <p:cNvPr id="26" name="TextBox 25">
            <a:extLst>
              <a:ext uri="{FF2B5EF4-FFF2-40B4-BE49-F238E27FC236}">
                <a16:creationId xmlns:a16="http://schemas.microsoft.com/office/drawing/2014/main" id="{244DEC42-9656-EA46-9E48-49E319C14B22}"/>
              </a:ext>
            </a:extLst>
          </p:cNvPr>
          <p:cNvSpPr txBox="1"/>
          <p:nvPr/>
        </p:nvSpPr>
        <p:spPr>
          <a:xfrm>
            <a:off x="1673793" y="4656323"/>
            <a:ext cx="5181599" cy="2431435"/>
          </a:xfrm>
          <a:prstGeom prst="rect">
            <a:avLst/>
          </a:prstGeom>
          <a:noFill/>
        </p:spPr>
        <p:txBody>
          <a:bodyPr wrap="square" rtlCol="0">
            <a:spAutoFit/>
          </a:bodyPr>
          <a:lstStyle/>
          <a:p>
            <a:r>
              <a:rPr lang="en-US" sz="1200" b="1" dirty="0"/>
              <a:t>If </a:t>
            </a:r>
            <a:r>
              <a:rPr lang="en-US" sz="1200" b="1" dirty="0">
                <a:solidFill>
                  <a:srgbClr val="FF0000"/>
                </a:solidFill>
              </a:rPr>
              <a:t>YES to ANY </a:t>
            </a:r>
            <a:r>
              <a:rPr lang="en-US" sz="1200" b="1" dirty="0"/>
              <a:t>of the above: </a:t>
            </a:r>
          </a:p>
          <a:p>
            <a:pPr marL="460375" indent="-173038">
              <a:spcBef>
                <a:spcPts val="300"/>
              </a:spcBef>
              <a:buFont typeface="Arial" panose="020B0604020202020204" pitchFamily="34" charset="0"/>
              <a:buChar char="•"/>
            </a:pPr>
            <a:r>
              <a:rPr lang="en-US" sz="1200" dirty="0"/>
              <a:t>Roster as: </a:t>
            </a:r>
            <a:r>
              <a:rPr lang="en-US" sz="1200" b="1" dirty="0">
                <a:solidFill>
                  <a:srgbClr val="FF0000"/>
                </a:solidFill>
              </a:rPr>
              <a:t>“Off, Sick-Pending” for next 10 days</a:t>
            </a:r>
          </a:p>
          <a:p>
            <a:pPr marL="460375" indent="-173038">
              <a:spcBef>
                <a:spcPts val="300"/>
              </a:spcBef>
              <a:buFont typeface="Arial" panose="020B0604020202020204" pitchFamily="34" charset="0"/>
              <a:buChar char="•"/>
            </a:pPr>
            <a:r>
              <a:rPr lang="en-US" sz="1200" dirty="0"/>
              <a:t>Have the employee</a:t>
            </a:r>
            <a:r>
              <a:rPr lang="en-US" sz="1200" b="1" dirty="0"/>
              <a:t> </a:t>
            </a:r>
            <a:r>
              <a:rPr lang="en-US" sz="1200" dirty="0"/>
              <a:t>call one of the following MSO’s:</a:t>
            </a:r>
          </a:p>
          <a:p>
            <a:pPr marL="742950" lvl="1" indent="-171450">
              <a:spcBef>
                <a:spcPts val="300"/>
              </a:spcBef>
              <a:buFont typeface="System Font Regular"/>
              <a:buChar char="-"/>
            </a:pPr>
            <a:r>
              <a:rPr lang="en-US" sz="1200" b="1" dirty="0"/>
              <a:t>MSO Keene: 425.754.1740</a:t>
            </a:r>
          </a:p>
          <a:p>
            <a:pPr marL="742950" lvl="1" indent="-171450">
              <a:spcBef>
                <a:spcPts val="300"/>
              </a:spcBef>
              <a:buFont typeface="System Font Regular"/>
              <a:buChar char="-"/>
            </a:pPr>
            <a:r>
              <a:rPr lang="en-US" sz="1200" b="1" dirty="0"/>
              <a:t>MSO Ford: 425.512.3974</a:t>
            </a:r>
          </a:p>
          <a:p>
            <a:pPr marL="742950" lvl="1" indent="-171450">
              <a:spcBef>
                <a:spcPts val="300"/>
              </a:spcBef>
              <a:buFont typeface="System Font Regular"/>
              <a:buChar char="-"/>
            </a:pPr>
            <a:r>
              <a:rPr lang="en-US" sz="1200" b="1" dirty="0"/>
              <a:t>MSO Herbert: 425.309.2766</a:t>
            </a:r>
          </a:p>
          <a:p>
            <a:pPr marL="742950" lvl="1" indent="-171450">
              <a:spcBef>
                <a:spcPts val="300"/>
              </a:spcBef>
              <a:buFont typeface="System Font Regular"/>
              <a:buChar char="-"/>
            </a:pPr>
            <a:r>
              <a:rPr lang="en-US" sz="1200" dirty="0"/>
              <a:t>If for some reason MSO is not available, you may alternately call Laurie DeLeon 425.551.1274 or Sandra Hollenbeck 425.309.5157.</a:t>
            </a:r>
          </a:p>
          <a:p>
            <a:pPr marL="460375" lvl="1">
              <a:spcBef>
                <a:spcPts val="300"/>
              </a:spcBef>
            </a:pPr>
            <a:endParaRPr lang="en-US" sz="1200" dirty="0"/>
          </a:p>
          <a:p>
            <a:pPr marL="631825" lvl="1" indent="-171450">
              <a:spcBef>
                <a:spcPts val="300"/>
              </a:spcBef>
              <a:buFont typeface="Arial" panose="020B0604020202020204" pitchFamily="34" charset="0"/>
              <a:buChar char="•"/>
            </a:pPr>
            <a:r>
              <a:rPr lang="en-US" sz="1200" dirty="0">
                <a:solidFill>
                  <a:srgbClr val="FF0000"/>
                </a:solidFill>
              </a:rPr>
              <a:t>Employee </a:t>
            </a:r>
            <a:r>
              <a:rPr lang="en-US" sz="1200" b="1" dirty="0">
                <a:solidFill>
                  <a:srgbClr val="FF0000"/>
                </a:solidFill>
              </a:rPr>
              <a:t>MUST</a:t>
            </a:r>
            <a:r>
              <a:rPr lang="en-US" sz="1200" dirty="0">
                <a:solidFill>
                  <a:srgbClr val="FF0000"/>
                </a:solidFill>
              </a:rPr>
              <a:t> talk to one of the MSOs so that proper screening   and testing arrangements can be made as soon as possible.</a:t>
            </a:r>
          </a:p>
        </p:txBody>
      </p:sp>
      <p:sp>
        <p:nvSpPr>
          <p:cNvPr id="14" name="Rectangle 13">
            <a:extLst>
              <a:ext uri="{FF2B5EF4-FFF2-40B4-BE49-F238E27FC236}">
                <a16:creationId xmlns:a16="http://schemas.microsoft.com/office/drawing/2014/main" id="{46B727D0-6ADC-804C-9401-B53DE709EBEC}"/>
              </a:ext>
            </a:extLst>
          </p:cNvPr>
          <p:cNvSpPr/>
          <p:nvPr/>
        </p:nvSpPr>
        <p:spPr>
          <a:xfrm>
            <a:off x="2070580" y="1741158"/>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BC8BB7-A2B9-E748-A3AE-F10E0179F2C1}"/>
              </a:ext>
            </a:extLst>
          </p:cNvPr>
          <p:cNvSpPr/>
          <p:nvPr/>
        </p:nvSpPr>
        <p:spPr>
          <a:xfrm>
            <a:off x="2070580" y="2159011"/>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67123-C5A4-DB4E-B2F0-DA5B78A88EA7}"/>
              </a:ext>
            </a:extLst>
          </p:cNvPr>
          <p:cNvSpPr/>
          <p:nvPr/>
        </p:nvSpPr>
        <p:spPr>
          <a:xfrm>
            <a:off x="2070580" y="2411593"/>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40D3B3-83C6-634E-82D9-41A7A85EDCC9}"/>
              </a:ext>
            </a:extLst>
          </p:cNvPr>
          <p:cNvSpPr/>
          <p:nvPr/>
        </p:nvSpPr>
        <p:spPr>
          <a:xfrm>
            <a:off x="2070580" y="2649758"/>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378233F-181E-F045-B19A-872DB8D97B9D}"/>
              </a:ext>
            </a:extLst>
          </p:cNvPr>
          <p:cNvSpPr/>
          <p:nvPr/>
        </p:nvSpPr>
        <p:spPr>
          <a:xfrm>
            <a:off x="2070580" y="2885002"/>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503A41E-11CF-074F-A142-F393F4723BB8}"/>
              </a:ext>
            </a:extLst>
          </p:cNvPr>
          <p:cNvSpPr/>
          <p:nvPr/>
        </p:nvSpPr>
        <p:spPr>
          <a:xfrm>
            <a:off x="2070580" y="3124326"/>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3CEF8D6-359C-F54C-8444-49BDF6808F91}"/>
              </a:ext>
            </a:extLst>
          </p:cNvPr>
          <p:cNvSpPr txBox="1"/>
          <p:nvPr/>
        </p:nvSpPr>
        <p:spPr>
          <a:xfrm>
            <a:off x="1683572" y="7299496"/>
            <a:ext cx="4743102" cy="1354217"/>
          </a:xfrm>
          <a:prstGeom prst="rect">
            <a:avLst/>
          </a:prstGeom>
          <a:noFill/>
        </p:spPr>
        <p:txBody>
          <a:bodyPr wrap="square" rtlCol="0">
            <a:spAutoFit/>
          </a:bodyPr>
          <a:lstStyle/>
          <a:p>
            <a:r>
              <a:rPr lang="en-US" sz="1200" b="1" dirty="0"/>
              <a:t>If </a:t>
            </a:r>
            <a:r>
              <a:rPr lang="en-US" sz="1200" b="1" dirty="0">
                <a:solidFill>
                  <a:srgbClr val="FF0000"/>
                </a:solidFill>
              </a:rPr>
              <a:t>NO to ALL </a:t>
            </a:r>
            <a:r>
              <a:rPr lang="en-US" sz="1200" b="1" dirty="0"/>
              <a:t>of the above:</a:t>
            </a:r>
          </a:p>
          <a:p>
            <a:pPr marL="460375" lvl="1" indent="-173038">
              <a:spcBef>
                <a:spcPts val="300"/>
              </a:spcBef>
              <a:buFont typeface="Arial" panose="020B0604020202020204" pitchFamily="34" charset="0"/>
              <a:buChar char="•"/>
            </a:pPr>
            <a:r>
              <a:rPr lang="en-US" sz="1200" dirty="0"/>
              <a:t>Roster as: “Sick-Employee”</a:t>
            </a:r>
          </a:p>
          <a:p>
            <a:pPr marL="460375" lvl="1" indent="-173038">
              <a:spcBef>
                <a:spcPts val="300"/>
              </a:spcBef>
              <a:buFont typeface="Arial" panose="020B0604020202020204" pitchFamily="34" charset="0"/>
              <a:buChar char="•"/>
            </a:pPr>
            <a:r>
              <a:rPr lang="en-US" sz="1200" dirty="0"/>
              <a:t>Email: </a:t>
            </a:r>
            <a:r>
              <a:rPr lang="en-US" sz="1200" dirty="0">
                <a:hlinkClick r:id="rId3"/>
              </a:rPr>
              <a:t>hr@southsnofire.org</a:t>
            </a:r>
            <a:r>
              <a:rPr lang="en-US" sz="1200" dirty="0"/>
              <a:t> with:</a:t>
            </a:r>
          </a:p>
          <a:p>
            <a:pPr marL="742950" lvl="2" indent="-171450">
              <a:spcBef>
                <a:spcPts val="300"/>
              </a:spcBef>
              <a:buFont typeface="System Font Regular"/>
              <a:buChar char="-"/>
            </a:pPr>
            <a:r>
              <a:rPr lang="en-US" sz="1200" dirty="0"/>
              <a:t>Employee name</a:t>
            </a:r>
          </a:p>
          <a:p>
            <a:pPr marL="742950" lvl="2" indent="-171450">
              <a:spcBef>
                <a:spcPts val="300"/>
              </a:spcBef>
              <a:buFont typeface="System Font Regular"/>
              <a:buChar char="-"/>
            </a:pPr>
            <a:r>
              <a:rPr lang="en-US" sz="1200" dirty="0"/>
              <a:t>Date of sick call</a:t>
            </a:r>
          </a:p>
          <a:p>
            <a:pPr marL="287338" lvl="1" indent="-220663">
              <a:buFont typeface="Arial" panose="020B0604020202020204" pitchFamily="34" charset="0"/>
              <a:buChar char="•"/>
            </a:pPr>
            <a:endParaRPr lang="en-US" sz="1200" dirty="0"/>
          </a:p>
        </p:txBody>
      </p:sp>
      <p:sp>
        <p:nvSpPr>
          <p:cNvPr id="28" name="Rectangle 27">
            <a:extLst>
              <a:ext uri="{FF2B5EF4-FFF2-40B4-BE49-F238E27FC236}">
                <a16:creationId xmlns:a16="http://schemas.microsoft.com/office/drawing/2014/main" id="{8880D40F-1CE3-4B6C-B33F-F0B0BB081B9B}"/>
              </a:ext>
            </a:extLst>
          </p:cNvPr>
          <p:cNvSpPr/>
          <p:nvPr/>
        </p:nvSpPr>
        <p:spPr>
          <a:xfrm>
            <a:off x="1768825" y="3354221"/>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42D8AB-B286-474D-9549-DD70FA21BF67}"/>
              </a:ext>
            </a:extLst>
          </p:cNvPr>
          <p:cNvSpPr/>
          <p:nvPr/>
        </p:nvSpPr>
        <p:spPr>
          <a:xfrm>
            <a:off x="2070580" y="3344373"/>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32E625A-D064-423F-8E4E-588B6AF5BC4D}"/>
              </a:ext>
            </a:extLst>
          </p:cNvPr>
          <p:cNvSpPr/>
          <p:nvPr/>
        </p:nvSpPr>
        <p:spPr>
          <a:xfrm>
            <a:off x="1768825" y="3599346"/>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D239E54-695E-4D3D-8684-D833223FDC0F}"/>
              </a:ext>
            </a:extLst>
          </p:cNvPr>
          <p:cNvSpPr/>
          <p:nvPr/>
        </p:nvSpPr>
        <p:spPr>
          <a:xfrm>
            <a:off x="2061182" y="3597436"/>
            <a:ext cx="143435" cy="143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53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45519" y="8754961"/>
            <a:ext cx="1543050" cy="486833"/>
          </a:xfrm>
        </p:spPr>
        <p:txBody>
          <a:bodyPr/>
          <a:lstStyle/>
          <a:p>
            <a:fld id="{CD1CB362-FDF9-EC4D-B084-1AC916796156}" type="slidenum">
              <a:rPr lang="en-US" smtClean="0"/>
              <a:t>13</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553195" y="-2331"/>
            <a:ext cx="2653507" cy="523220"/>
          </a:xfrm>
          <a:prstGeom prst="rect">
            <a:avLst/>
          </a:prstGeom>
          <a:noFill/>
        </p:spPr>
        <p:txBody>
          <a:bodyPr wrap="square" rtlCol="0">
            <a:spAutoFit/>
          </a:bodyPr>
          <a:lstStyle/>
          <a:p>
            <a:pPr algn="ctr"/>
            <a:r>
              <a:rPr lang="en-US" sz="1400" b="1" dirty="0">
                <a:solidFill>
                  <a:srgbClr val="FF0000"/>
                </a:solidFill>
              </a:rPr>
              <a:t>November 12 – 25, 2020</a:t>
            </a:r>
          </a:p>
          <a:p>
            <a:pPr algn="ctr"/>
            <a:endParaRPr lang="en-US" sz="1400" b="1" dirty="0">
              <a:solidFill>
                <a:schemeClr val="accent4"/>
              </a:solidFill>
            </a:endParaRP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1124325803"/>
              </p:ext>
            </p:extLst>
          </p:nvPr>
        </p:nvGraphicFramePr>
        <p:xfrm>
          <a:off x="-4" y="190005"/>
          <a:ext cx="1651302" cy="7753708"/>
        </p:xfrm>
        <a:graphic>
          <a:graphicData uri="http://schemas.openxmlformats.org/drawingml/2006/table">
            <a:tbl>
              <a:tblPr firstRow="1" bandRow="1">
                <a:tableStyleId>{5940675A-B579-460E-94D1-54222C63F5DA}</a:tableStyleId>
              </a:tblPr>
              <a:tblGrid>
                <a:gridCol w="1651302">
                  <a:extLst>
                    <a:ext uri="{9D8B030D-6E8A-4147-A177-3AD203B41FA5}">
                      <a16:colId xmlns:a16="http://schemas.microsoft.com/office/drawing/2014/main" val="3921577720"/>
                    </a:ext>
                  </a:extLst>
                </a:gridCol>
              </a:tblGrid>
              <a:tr h="45720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7839711"/>
                  </a:ext>
                </a:extLst>
              </a:tr>
              <a:tr h="358635">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6081">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274320">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71220">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7122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12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392372">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347133">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86081">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530013">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317160">
                <a:tc>
                  <a:txBody>
                    <a:bodyPr/>
                    <a:lstStyle/>
                    <a:p>
                      <a:pPr marL="0" indent="0">
                        <a:tabLst/>
                      </a:pPr>
                      <a:r>
                        <a:rPr lang="en-US" sz="1250" b="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245533">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626533">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6027305"/>
                  </a:ext>
                </a:extLst>
              </a:tr>
              <a:tr h="618067">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892118"/>
                  </a:ext>
                </a:extLst>
              </a:tr>
              <a:tr h="355094">
                <a:tc>
                  <a:txBody>
                    <a:bodyPr/>
                    <a:lstStyle/>
                    <a:p>
                      <a:r>
                        <a:rPr lang="en-US" sz="1250" b="1" dirty="0">
                          <a:solidFill>
                            <a:schemeClr val="tx1"/>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362710883"/>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020988"/>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9500912"/>
                  </a:ext>
                </a:extLst>
              </a:tr>
              <a:tr h="271220">
                <a:tc>
                  <a:txBody>
                    <a:bodyPr/>
                    <a:lstStyle/>
                    <a:p>
                      <a:pPr marL="171450" indent="0">
                        <a:tabLst/>
                      </a:pPr>
                      <a:r>
                        <a:rPr lang="en-US" sz="1100" b="1" dirty="0">
                          <a:solidFill>
                            <a:schemeClr val="tx1"/>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25140431"/>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266474"/>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765466" y="387154"/>
            <a:ext cx="4991594" cy="369332"/>
          </a:xfrm>
          <a:prstGeom prst="rect">
            <a:avLst/>
          </a:prstGeom>
          <a:solidFill>
            <a:schemeClr val="bg1">
              <a:lumMod val="85000"/>
            </a:schemeClr>
          </a:solidFill>
          <a:ln w="28575">
            <a:solidFill>
              <a:schemeClr val="tx1"/>
            </a:solidFill>
          </a:ln>
        </p:spPr>
        <p:txBody>
          <a:bodyPr wrap="square" rtlCol="0">
            <a:spAutoFit/>
          </a:bodyPr>
          <a:lstStyle/>
          <a:p>
            <a:pPr algn="ctr"/>
            <a:r>
              <a:rPr lang="en-US" dirty="0"/>
              <a:t>14 Day Symptom Monitoring: Employee Exposure</a:t>
            </a:r>
          </a:p>
        </p:txBody>
      </p:sp>
      <p:pic>
        <p:nvPicPr>
          <p:cNvPr id="3" name="Picture 2">
            <a:extLst>
              <a:ext uri="{FF2B5EF4-FFF2-40B4-BE49-F238E27FC236}">
                <a16:creationId xmlns:a16="http://schemas.microsoft.com/office/drawing/2014/main" id="{EB2D7C0E-0C29-884E-A1EA-B6008C2397FF}"/>
              </a:ext>
            </a:extLst>
          </p:cNvPr>
          <p:cNvPicPr>
            <a:picLocks noChangeAspect="1"/>
          </p:cNvPicPr>
          <p:nvPr/>
        </p:nvPicPr>
        <p:blipFill>
          <a:blip r:embed="rId3"/>
          <a:stretch>
            <a:fillRect/>
          </a:stretch>
        </p:blipFill>
        <p:spPr>
          <a:xfrm rot="16200000">
            <a:off x="-13278" y="2644119"/>
            <a:ext cx="8267531" cy="4710042"/>
          </a:xfrm>
          <a:prstGeom prst="rect">
            <a:avLst/>
          </a:prstGeom>
        </p:spPr>
      </p:pic>
    </p:spTree>
    <p:extLst>
      <p:ext uri="{BB962C8B-B14F-4D97-AF65-F5344CB8AC3E}">
        <p14:creationId xmlns:p14="http://schemas.microsoft.com/office/powerpoint/2010/main" val="286051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14122" y="8812241"/>
            <a:ext cx="1543050" cy="486833"/>
          </a:xfrm>
        </p:spPr>
        <p:txBody>
          <a:bodyPr/>
          <a:lstStyle/>
          <a:p>
            <a:fld id="{CD1CB362-FDF9-EC4D-B084-1AC916796156}" type="slidenum">
              <a:rPr lang="en-US" smtClean="0"/>
              <a:t>14</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743200" y="-2331"/>
            <a:ext cx="2570922" cy="523220"/>
          </a:xfrm>
          <a:prstGeom prst="rect">
            <a:avLst/>
          </a:prstGeom>
          <a:noFill/>
        </p:spPr>
        <p:txBody>
          <a:bodyPr wrap="square" rtlCol="0">
            <a:spAutoFit/>
          </a:bodyPr>
          <a:lstStyle/>
          <a:p>
            <a:pPr algn="ctr"/>
            <a:r>
              <a:rPr lang="en-US" sz="1400" b="1" dirty="0">
                <a:solidFill>
                  <a:srgbClr val="FF0000"/>
                </a:solidFill>
              </a:rPr>
              <a:t>November 12 – 25, 2020</a:t>
            </a:r>
          </a:p>
          <a:p>
            <a:endParaRPr lang="en-US" sz="1400" b="1" dirty="0">
              <a:solidFill>
                <a:schemeClr val="accent4"/>
              </a:solidFill>
            </a:endParaRP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sp>
        <p:nvSpPr>
          <p:cNvPr id="10" name="TextBox 9">
            <a:extLst>
              <a:ext uri="{FF2B5EF4-FFF2-40B4-BE49-F238E27FC236}">
                <a16:creationId xmlns:a16="http://schemas.microsoft.com/office/drawing/2014/main" id="{DB22B950-81D9-2B40-B1C8-77D4CE355064}"/>
              </a:ext>
            </a:extLst>
          </p:cNvPr>
          <p:cNvSpPr txBox="1"/>
          <p:nvPr/>
        </p:nvSpPr>
        <p:spPr>
          <a:xfrm>
            <a:off x="1816104" y="355964"/>
            <a:ext cx="4905330"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Daily Shift Monitoring</a:t>
            </a:r>
          </a:p>
        </p:txBody>
      </p:sp>
      <p:pic>
        <p:nvPicPr>
          <p:cNvPr id="3" name="Picture 2">
            <a:extLst>
              <a:ext uri="{FF2B5EF4-FFF2-40B4-BE49-F238E27FC236}">
                <a16:creationId xmlns:a16="http://schemas.microsoft.com/office/drawing/2014/main" id="{1F99E615-3AC7-6846-88A4-25732F5D96DF}"/>
              </a:ext>
            </a:extLst>
          </p:cNvPr>
          <p:cNvPicPr>
            <a:picLocks noChangeAspect="1"/>
          </p:cNvPicPr>
          <p:nvPr/>
        </p:nvPicPr>
        <p:blipFill>
          <a:blip r:embed="rId3"/>
          <a:stretch>
            <a:fillRect/>
          </a:stretch>
        </p:blipFill>
        <p:spPr>
          <a:xfrm rot="16200000">
            <a:off x="68462" y="2559871"/>
            <a:ext cx="8243429" cy="4748143"/>
          </a:xfrm>
          <a:prstGeom prst="rect">
            <a:avLst/>
          </a:prstGeom>
        </p:spPr>
      </p:pic>
      <p:graphicFrame>
        <p:nvGraphicFramePr>
          <p:cNvPr id="4" name="Table 3">
            <a:extLst>
              <a:ext uri="{FF2B5EF4-FFF2-40B4-BE49-F238E27FC236}">
                <a16:creationId xmlns:a16="http://schemas.microsoft.com/office/drawing/2014/main" id="{2200B16E-3635-4831-BB47-47B65ABD957E}"/>
              </a:ext>
            </a:extLst>
          </p:cNvPr>
          <p:cNvGraphicFramePr>
            <a:graphicFrameLocks noGrp="1"/>
          </p:cNvGraphicFramePr>
          <p:nvPr>
            <p:extLst>
              <p:ext uri="{D42A27DB-BD31-4B8C-83A1-F6EECF244321}">
                <p14:modId xmlns:p14="http://schemas.microsoft.com/office/powerpoint/2010/main" val="1992275346"/>
              </p:ext>
            </p:extLst>
          </p:nvPr>
        </p:nvGraphicFramePr>
        <p:xfrm>
          <a:off x="0" y="138499"/>
          <a:ext cx="1709227" cy="7786196"/>
        </p:xfrm>
        <a:graphic>
          <a:graphicData uri="http://schemas.openxmlformats.org/drawingml/2006/table">
            <a:tbl>
              <a:tblPr firstRow="1" bandRow="1">
                <a:tableStyleId>{5940675A-B579-460E-94D1-54222C63F5DA}</a:tableStyleId>
              </a:tblPr>
              <a:tblGrid>
                <a:gridCol w="1709227">
                  <a:extLst>
                    <a:ext uri="{9D8B030D-6E8A-4147-A177-3AD203B41FA5}">
                      <a16:colId xmlns:a16="http://schemas.microsoft.com/office/drawing/2014/main" val="1043305815"/>
                    </a:ext>
                  </a:extLst>
                </a:gridCol>
              </a:tblGrid>
              <a:tr h="45720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9784"/>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454699"/>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3510745"/>
                  </a:ext>
                </a:extLst>
              </a:tr>
              <a:tr h="182880">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0857296"/>
                  </a:ext>
                </a:extLst>
              </a:tr>
              <a:tr h="277962">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2310783"/>
                  </a:ext>
                </a:extLst>
              </a:tr>
              <a:tr h="277962">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3445526"/>
                  </a:ext>
                </a:extLst>
              </a:tr>
              <a:tr h="277962">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1429307"/>
                  </a:ext>
                </a:extLst>
              </a:tr>
              <a:tr h="277962">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8249529"/>
                  </a:ext>
                </a:extLst>
              </a:tr>
              <a:tr h="484728">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7820607"/>
                  </a:ext>
                </a:extLst>
              </a:tr>
              <a:tr h="376100">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448115"/>
                  </a:ext>
                </a:extLst>
              </a:tr>
              <a:tr h="274320">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745021"/>
                  </a:ext>
                </a:extLst>
              </a:tr>
              <a:tr h="455686">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698234"/>
                  </a:ext>
                </a:extLst>
              </a:tr>
              <a:tr h="331894">
                <a:tc>
                  <a:txBody>
                    <a:bodyPr/>
                    <a:lstStyle/>
                    <a:p>
                      <a:pPr marL="0" indent="0">
                        <a:tabLst/>
                      </a:pPr>
                      <a:r>
                        <a:rPr lang="en-US" sz="1250" b="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3677095"/>
                  </a:ext>
                </a:extLst>
              </a:tr>
              <a:tr h="308366">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515182"/>
                  </a:ext>
                </a:extLst>
              </a:tr>
              <a:tr h="460766">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80402"/>
                  </a:ext>
                </a:extLst>
              </a:tr>
              <a:tr h="589460">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9039225"/>
                  </a:ext>
                </a:extLst>
              </a:tr>
              <a:tr h="349006">
                <a:tc>
                  <a:txBody>
                    <a:bodyPr/>
                    <a:lstStyle/>
                    <a:p>
                      <a:r>
                        <a:rPr lang="en-US" sz="1250" b="1" dirty="0">
                          <a:solidFill>
                            <a:schemeClr val="tx1"/>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78041169"/>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401825"/>
                  </a:ext>
                </a:extLst>
              </a:tr>
              <a:tr h="277962">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4898396"/>
                  </a:ext>
                </a:extLst>
              </a:tr>
              <a:tr h="277962">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9448914"/>
                  </a:ext>
                </a:extLst>
              </a:tr>
              <a:tr h="274320">
                <a:tc>
                  <a:txBody>
                    <a:bodyPr/>
                    <a:lstStyle/>
                    <a:p>
                      <a:pPr marL="171450" indent="0">
                        <a:tabLst/>
                      </a:pPr>
                      <a:r>
                        <a:rPr lang="en-US" sz="1100" b="1" dirty="0">
                          <a:solidFill>
                            <a:schemeClr val="tx1"/>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1400345"/>
                  </a:ext>
                </a:extLst>
              </a:tr>
            </a:tbl>
          </a:graphicData>
        </a:graphic>
      </p:graphicFrame>
    </p:spTree>
    <p:extLst>
      <p:ext uri="{BB962C8B-B14F-4D97-AF65-F5344CB8AC3E}">
        <p14:creationId xmlns:p14="http://schemas.microsoft.com/office/powerpoint/2010/main" val="111615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14950" y="8777138"/>
            <a:ext cx="1543050" cy="486833"/>
          </a:xfrm>
        </p:spPr>
        <p:txBody>
          <a:bodyPr/>
          <a:lstStyle/>
          <a:p>
            <a:fld id="{CD1CB362-FDF9-EC4D-B084-1AC916796156}" type="slidenum">
              <a:rPr lang="en-US" smtClean="0"/>
              <a:t>2</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375065" y="-2331"/>
            <a:ext cx="2704173" cy="307777"/>
          </a:xfrm>
          <a:prstGeom prst="rect">
            <a:avLst/>
          </a:prstGeom>
          <a:noFill/>
        </p:spPr>
        <p:txBody>
          <a:bodyPr wrap="square" rtlCol="0">
            <a:spAutoFit/>
          </a:bodyPr>
          <a:lstStyle/>
          <a:p>
            <a:pPr algn="ctr"/>
            <a:r>
              <a:rPr lang="en-US" sz="1400" b="1" dirty="0">
                <a:solidFill>
                  <a:srgbClr val="FF0000"/>
                </a:solidFill>
              </a:rPr>
              <a:t>November 12 – 25, 2020</a:t>
            </a: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2123843135"/>
              </p:ext>
            </p:extLst>
          </p:nvPr>
        </p:nvGraphicFramePr>
        <p:xfrm>
          <a:off x="0" y="31657"/>
          <a:ext cx="1676400" cy="8386495"/>
        </p:xfrm>
        <a:graphic>
          <a:graphicData uri="http://schemas.openxmlformats.org/drawingml/2006/table">
            <a:tbl>
              <a:tblPr firstRow="1" bandRow="1">
                <a:tableStyleId>{5940675A-B579-460E-94D1-54222C63F5DA}</a:tableStyleId>
              </a:tblPr>
              <a:tblGrid>
                <a:gridCol w="1676400">
                  <a:extLst>
                    <a:ext uri="{9D8B030D-6E8A-4147-A177-3AD203B41FA5}">
                      <a16:colId xmlns:a16="http://schemas.microsoft.com/office/drawing/2014/main" val="3921577720"/>
                    </a:ext>
                  </a:extLst>
                </a:gridCol>
              </a:tblGrid>
              <a:tr h="498524">
                <a:tc>
                  <a:txBody>
                    <a:bodyPr/>
                    <a:lstStyle/>
                    <a:p>
                      <a:r>
                        <a:rPr lang="en-US" sz="1250" b="1" dirty="0">
                          <a:solidFill>
                            <a:schemeClr val="tx1"/>
                          </a:solidFill>
                        </a:rPr>
                        <a:t>COVID-19 </a:t>
                      </a:r>
                    </a:p>
                    <a:p>
                      <a:r>
                        <a:rPr lang="en-US" sz="1250" b="1" dirty="0">
                          <a:solidFill>
                            <a:schemeClr val="tx1"/>
                          </a:solidFill>
                        </a:rPr>
                        <a:t>Best </a:t>
                      </a:r>
                      <a:r>
                        <a:rPr lang="en-US" sz="1250" b="1" kern="1200" dirty="0">
                          <a:solidFill>
                            <a:schemeClr val="tx1"/>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18719601"/>
                  </a:ext>
                </a:extLst>
              </a:tr>
              <a:tr h="457200">
                <a:tc>
                  <a:txBody>
                    <a:bodyPr/>
                    <a:lstStyle/>
                    <a:p>
                      <a:pPr marL="171450" indent="0">
                        <a:tabLst/>
                      </a:pPr>
                      <a:r>
                        <a:rPr lang="en-US" sz="1100" b="1" dirty="0">
                          <a:solidFill>
                            <a:schemeClr val="tx1"/>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08313661"/>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6953531"/>
                  </a:ext>
                </a:extLst>
              </a:tr>
              <a:tr h="358819">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325119">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386837">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36576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346376">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457200">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398692">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427894">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610948">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274320">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2189983"/>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4266537"/>
                  </a:ext>
                </a:extLst>
              </a:tr>
              <a:tr h="45720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1374546"/>
                  </a:ext>
                </a:extLst>
              </a:tr>
              <a:tr h="688340">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6737199"/>
                  </a:ext>
                </a:extLst>
              </a:tr>
              <a:tr h="274320">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3384">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4527186"/>
                  </a:ext>
                </a:extLst>
              </a:tr>
              <a:tr h="274320">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450279">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720929" y="364987"/>
            <a:ext cx="5092537"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Fire Station &amp; Crew Protective Measures</a:t>
            </a:r>
          </a:p>
        </p:txBody>
      </p:sp>
      <p:sp>
        <p:nvSpPr>
          <p:cNvPr id="11" name="TextBox 10">
            <a:extLst>
              <a:ext uri="{FF2B5EF4-FFF2-40B4-BE49-F238E27FC236}">
                <a16:creationId xmlns:a16="http://schemas.microsoft.com/office/drawing/2014/main" id="{03A182A9-645F-5641-B442-B4C9D6C9C668}"/>
              </a:ext>
            </a:extLst>
          </p:cNvPr>
          <p:cNvSpPr txBox="1"/>
          <p:nvPr/>
        </p:nvSpPr>
        <p:spPr>
          <a:xfrm>
            <a:off x="1720929" y="935657"/>
            <a:ext cx="5092537" cy="1161857"/>
          </a:xfrm>
          <a:prstGeom prst="rect">
            <a:avLst/>
          </a:prstGeom>
          <a:noFill/>
          <a:ln w="12700">
            <a:solidFill>
              <a:schemeClr val="tx1"/>
            </a:solidFill>
          </a:ln>
        </p:spPr>
        <p:txBody>
          <a:bodyPr wrap="square" rtlCol="0">
            <a:spAutoFit/>
          </a:bodyPr>
          <a:lstStyle/>
          <a:p>
            <a:r>
              <a:rPr lang="en-US" sz="1400" b="1" dirty="0"/>
              <a:t>Purpose</a:t>
            </a:r>
            <a:endParaRPr lang="en-US" sz="1200" dirty="0">
              <a:latin typeface="Calibri" panose="020F0502020204030204" pitchFamily="34" charset="0"/>
              <a:ea typeface="Calibri" panose="020F0502020204030204" pitchFamily="34" charset="0"/>
            </a:endParaRPr>
          </a:p>
          <a:p>
            <a:pPr marL="346075" marR="62865" indent="-231775">
              <a:spcBef>
                <a:spcPts val="30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Protect</a:t>
            </a:r>
            <a:r>
              <a:rPr lang="en-US" sz="1200" spc="-3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South County Fire</a:t>
            </a:r>
            <a:r>
              <a:rPr lang="en-US" sz="1200" spc="-25" dirty="0">
                <a:latin typeface="Calibri" panose="020F0502020204030204" pitchFamily="34" charset="0"/>
                <a:ea typeface="Calibri" panose="020F0502020204030204" pitchFamily="34" charset="0"/>
                <a:cs typeface="Calibri" panose="020F0502020204030204" pitchFamily="34" charset="0"/>
              </a:rPr>
              <a:t> </a:t>
            </a:r>
            <a:r>
              <a:rPr lang="en-US" sz="1200" spc="-15" dirty="0">
                <a:latin typeface="Calibri" panose="020F0502020204030204" pitchFamily="34" charset="0"/>
                <a:ea typeface="Calibri" panose="020F0502020204030204" pitchFamily="34" charset="0"/>
                <a:cs typeface="Calibri" panose="020F0502020204030204" pitchFamily="34" charset="0"/>
              </a:rPr>
              <a:t>workforce.</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6075" marR="10795" indent="-231775">
              <a:spcBef>
                <a:spcPts val="300"/>
              </a:spcBef>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Protect</a:t>
            </a:r>
            <a:r>
              <a:rPr lang="en-US" sz="1200" spc="-35"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patients and families within</a:t>
            </a:r>
            <a:r>
              <a:rPr lang="en-US" sz="1200" spc="-2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our</a:t>
            </a:r>
            <a:r>
              <a:rPr lang="en-US" sz="1200" spc="-5"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community</a:t>
            </a:r>
            <a:r>
              <a:rPr lang="en-US" sz="1200" spc="-45"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and response</a:t>
            </a:r>
            <a:r>
              <a:rPr lang="en-US" sz="1200" spc="-1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area.</a:t>
            </a:r>
          </a:p>
          <a:p>
            <a:pPr marL="346075" marR="10795" indent="-231775">
              <a:spcBef>
                <a:spcPts val="30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Provide a safe work environment, protecting </a:t>
            </a:r>
            <a:r>
              <a:rPr lang="en-US" sz="1200" spc="-15" dirty="0">
                <a:latin typeface="Calibri" panose="020F0502020204030204" pitchFamily="34" charset="0"/>
                <a:ea typeface="Calibri" panose="020F0502020204030204" pitchFamily="34" charset="0"/>
                <a:cs typeface="Calibri" panose="020F0502020204030204" pitchFamily="34" charset="0"/>
              </a:rPr>
              <a:t>fire </a:t>
            </a:r>
            <a:r>
              <a:rPr lang="en-US" sz="1200" dirty="0">
                <a:latin typeface="Calibri" panose="020F0502020204030204" pitchFamily="34" charset="0"/>
                <a:ea typeface="Calibri" panose="020F0502020204030204" pitchFamily="34" charset="0"/>
                <a:cs typeface="Calibri" panose="020F0502020204030204" pitchFamily="34" charset="0"/>
              </a:rPr>
              <a:t>stations and apparatus from contamination.</a:t>
            </a:r>
          </a:p>
        </p:txBody>
      </p:sp>
      <p:sp>
        <p:nvSpPr>
          <p:cNvPr id="12" name="TextBox 11">
            <a:extLst>
              <a:ext uri="{FF2B5EF4-FFF2-40B4-BE49-F238E27FC236}">
                <a16:creationId xmlns:a16="http://schemas.microsoft.com/office/drawing/2014/main" id="{EF04BE28-54F3-F046-ABD1-60F41BBAF0B5}"/>
              </a:ext>
            </a:extLst>
          </p:cNvPr>
          <p:cNvSpPr txBox="1"/>
          <p:nvPr/>
        </p:nvSpPr>
        <p:spPr>
          <a:xfrm>
            <a:off x="1720929" y="2281505"/>
            <a:ext cx="5092537" cy="2890535"/>
          </a:xfrm>
          <a:prstGeom prst="rect">
            <a:avLst/>
          </a:prstGeom>
          <a:noFill/>
          <a:ln w="12700">
            <a:solidFill>
              <a:schemeClr val="tx1"/>
            </a:solidFill>
          </a:ln>
        </p:spPr>
        <p:txBody>
          <a:bodyPr wrap="square" rtlCol="0">
            <a:spAutoFit/>
          </a:bodyPr>
          <a:lstStyle/>
          <a:p>
            <a:r>
              <a:rPr lang="en-US" sz="1400" b="1" dirty="0"/>
              <a:t>Actions</a:t>
            </a:r>
          </a:p>
          <a:p>
            <a:pPr marL="346075" lvl="0" indent="-222250">
              <a:spcBef>
                <a:spcPts val="400"/>
              </a:spcBef>
              <a:buFont typeface="+mj-lt"/>
              <a:buAutoNum type="arabicPeriod"/>
            </a:pPr>
            <a:r>
              <a:rPr lang="en-US" sz="1200" dirty="0"/>
              <a:t>Restrict station access to:</a:t>
            </a:r>
          </a:p>
          <a:p>
            <a:pPr marL="803275" lvl="1" indent="-222250">
              <a:spcBef>
                <a:spcPts val="400"/>
              </a:spcBef>
              <a:buFont typeface="Arial" panose="020B0604020202020204" pitchFamily="34" charset="0"/>
              <a:buChar char="•"/>
            </a:pPr>
            <a:r>
              <a:rPr lang="en-US" sz="1200" dirty="0"/>
              <a:t>All visitors, including citizens and family</a:t>
            </a:r>
          </a:p>
          <a:p>
            <a:pPr marL="803275" lvl="1" indent="-222250">
              <a:spcBef>
                <a:spcPts val="400"/>
              </a:spcBef>
              <a:buFont typeface="Arial" panose="020B0604020202020204" pitchFamily="34" charset="0"/>
              <a:buChar char="•"/>
            </a:pPr>
            <a:r>
              <a:rPr lang="en-US" sz="1200" dirty="0"/>
              <a:t>Anyone showing signs of fever or respiratory illness</a:t>
            </a:r>
          </a:p>
          <a:p>
            <a:pPr marL="346075" lvl="0" indent="-222250">
              <a:spcBef>
                <a:spcPts val="400"/>
              </a:spcBef>
              <a:buFont typeface="+mj-lt"/>
              <a:buAutoNum type="arabicPeriod"/>
            </a:pPr>
            <a:r>
              <a:rPr lang="en-US" sz="1200" dirty="0">
                <a:highlight>
                  <a:srgbClr val="FFFF00"/>
                </a:highlight>
              </a:rPr>
              <a:t>Limit station access to one point when possible.  </a:t>
            </a:r>
            <a:r>
              <a:rPr lang="en-US" sz="1200" dirty="0"/>
              <a:t>Post exterior signage.  </a:t>
            </a:r>
          </a:p>
          <a:p>
            <a:pPr marL="346075" lvl="0" indent="-222250">
              <a:spcBef>
                <a:spcPts val="400"/>
              </a:spcBef>
              <a:buFont typeface="+mj-lt"/>
              <a:buAutoNum type="arabicPeriod"/>
            </a:pPr>
            <a:r>
              <a:rPr lang="en-US" sz="1200" dirty="0"/>
              <a:t>When entering fire station, perform:</a:t>
            </a:r>
          </a:p>
          <a:p>
            <a:pPr marL="803275" lvl="1" indent="-222250">
              <a:spcBef>
                <a:spcPts val="400"/>
              </a:spcBef>
              <a:buFont typeface="Arial" panose="020B0604020202020204" pitchFamily="34" charset="0"/>
              <a:buChar char="•"/>
            </a:pPr>
            <a:r>
              <a:rPr lang="en-US" sz="1200" dirty="0"/>
              <a:t>Hand hygiene with alcohol-based cleaner</a:t>
            </a:r>
          </a:p>
          <a:p>
            <a:pPr marL="803275" lvl="1" indent="-222250">
              <a:spcBef>
                <a:spcPts val="400"/>
              </a:spcBef>
              <a:buFont typeface="Arial" panose="020B0604020202020204" pitchFamily="34" charset="0"/>
              <a:buChar char="•"/>
            </a:pPr>
            <a:r>
              <a:rPr lang="en-US" sz="1200" dirty="0"/>
              <a:t>Boot </a:t>
            </a:r>
            <a:r>
              <a:rPr lang="en-US" sz="1200" dirty="0" err="1"/>
              <a:t>decon</a:t>
            </a:r>
            <a:r>
              <a:rPr lang="en-US" sz="1200" dirty="0"/>
              <a:t> with disinfectant (CaviCide1 Spray or wipes)</a:t>
            </a:r>
          </a:p>
          <a:p>
            <a:pPr marL="346075" lvl="0" indent="-222250">
              <a:spcBef>
                <a:spcPts val="400"/>
              </a:spcBef>
              <a:buFont typeface="+mj-lt"/>
              <a:buAutoNum type="arabicPeriod"/>
            </a:pPr>
            <a:r>
              <a:rPr lang="en-US" sz="1200" dirty="0"/>
              <a:t>Every employee must proactively self-monitor for symptoms:</a:t>
            </a:r>
          </a:p>
          <a:p>
            <a:pPr marL="803275" lvl="1" indent="-222250">
              <a:spcBef>
                <a:spcPts val="400"/>
              </a:spcBef>
              <a:buFont typeface="Arial" panose="020B0604020202020204" pitchFamily="34" charset="0"/>
              <a:buChar char="•"/>
            </a:pPr>
            <a:r>
              <a:rPr lang="en-US" sz="1200" dirty="0"/>
              <a:t>At start of shift, once during shift, and going off shift</a:t>
            </a:r>
            <a:endParaRPr lang="en-US" sz="1200" dirty="0">
              <a:highlight>
                <a:srgbClr val="FF0000"/>
              </a:highlight>
            </a:endParaRPr>
          </a:p>
          <a:p>
            <a:pPr marL="346075" lvl="0" indent="-222250">
              <a:spcBef>
                <a:spcPts val="400"/>
              </a:spcBef>
              <a:buFont typeface="+mj-lt"/>
              <a:buAutoNum type="arabicPeriod"/>
            </a:pPr>
            <a:r>
              <a:rPr lang="en-US" sz="1200" dirty="0">
                <a:highlight>
                  <a:srgbClr val="FFFF00"/>
                </a:highlight>
              </a:rPr>
              <a:t>Complete station cleaning and </a:t>
            </a:r>
            <a:r>
              <a:rPr lang="en-US" sz="1200" dirty="0" err="1">
                <a:highlight>
                  <a:srgbClr val="FFFF00"/>
                </a:highlight>
              </a:rPr>
              <a:t>decon</a:t>
            </a:r>
            <a:r>
              <a:rPr lang="en-US" sz="1200" dirty="0">
                <a:highlight>
                  <a:srgbClr val="FFFF00"/>
                </a:highlight>
              </a:rPr>
              <a:t> per Operative IQ daily tasks.</a:t>
            </a:r>
          </a:p>
          <a:p>
            <a:pPr marL="346075" lvl="0" indent="-222250">
              <a:spcBef>
                <a:spcPts val="400"/>
              </a:spcBef>
              <a:buFont typeface="+mj-lt"/>
              <a:buAutoNum type="arabicPeriod"/>
            </a:pPr>
            <a:r>
              <a:rPr lang="en-US" sz="1200" dirty="0"/>
              <a:t>Clean and disinfect frequently touched surfaces throughout the day.</a:t>
            </a:r>
          </a:p>
        </p:txBody>
      </p:sp>
      <p:sp>
        <p:nvSpPr>
          <p:cNvPr id="13" name="TextBox 12">
            <a:extLst>
              <a:ext uri="{FF2B5EF4-FFF2-40B4-BE49-F238E27FC236}">
                <a16:creationId xmlns:a16="http://schemas.microsoft.com/office/drawing/2014/main" id="{EF472209-AAD3-BE40-ABAA-29117BB00AEF}"/>
              </a:ext>
            </a:extLst>
          </p:cNvPr>
          <p:cNvSpPr txBox="1"/>
          <p:nvPr/>
        </p:nvSpPr>
        <p:spPr>
          <a:xfrm>
            <a:off x="1720929" y="5378755"/>
            <a:ext cx="5092538" cy="2967479"/>
          </a:xfrm>
          <a:prstGeom prst="rect">
            <a:avLst/>
          </a:prstGeom>
          <a:noFill/>
          <a:ln w="12700">
            <a:solidFill>
              <a:schemeClr val="tx1"/>
            </a:solidFill>
          </a:ln>
        </p:spPr>
        <p:txBody>
          <a:bodyPr wrap="square" rtlCol="0">
            <a:spAutoFit/>
          </a:bodyPr>
          <a:lstStyle/>
          <a:p>
            <a:r>
              <a:rPr lang="en-US" sz="1400" b="1" dirty="0"/>
              <a:t>Employee Self-Assessment and Symptoms Monitored:</a:t>
            </a:r>
          </a:p>
          <a:p>
            <a:pPr marL="346075" marR="0" indent="-173038">
              <a:lnSpc>
                <a:spcPts val="1420"/>
              </a:lnSpc>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Cough</a:t>
            </a:r>
          </a:p>
          <a:p>
            <a:pPr marL="346075" marR="6286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Shortness of breath or difficulty breathing</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Fever (checked by thermometer)</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Chills or feeling feverish</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Muscle Pain</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Sore throat</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New loss of taste or smell</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GI-nausea, vomiting or diarrhea</a:t>
            </a:r>
          </a:p>
          <a:p>
            <a:pPr marL="346075" marR="10795" indent="-173038">
              <a:spcBef>
                <a:spcPts val="30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rPr>
              <a:t>Extreme fatigue</a:t>
            </a:r>
          </a:p>
          <a:p>
            <a:pPr marL="635000" lvl="3" indent="-174625">
              <a:spcBef>
                <a:spcPts val="400"/>
              </a:spcBef>
              <a:buFont typeface="System Font Regular"/>
              <a:buChar char="-"/>
            </a:pPr>
            <a:r>
              <a:rPr lang="en-US" sz="1200" dirty="0"/>
              <a:t>If </a:t>
            </a:r>
            <a:r>
              <a:rPr lang="en-US" sz="1200" b="1" dirty="0">
                <a:solidFill>
                  <a:srgbClr val="C00000"/>
                </a:solidFill>
              </a:rPr>
              <a:t>“YES” to ANY </a:t>
            </a:r>
            <a:r>
              <a:rPr lang="en-US" sz="1200" dirty="0"/>
              <a:t>symptoms, IMMEDIATELY notify your station Captain or Battalion Chief</a:t>
            </a:r>
          </a:p>
          <a:p>
            <a:pPr marL="635000" lvl="3" indent="-174625">
              <a:spcBef>
                <a:spcPts val="400"/>
              </a:spcBef>
              <a:buFont typeface="System Font Regular"/>
              <a:buChar char="-"/>
            </a:pPr>
            <a:r>
              <a:rPr lang="en-US" sz="1200" dirty="0"/>
              <a:t>If </a:t>
            </a:r>
            <a:r>
              <a:rPr lang="en-US" sz="1200" b="1" dirty="0">
                <a:solidFill>
                  <a:srgbClr val="C00000"/>
                </a:solidFill>
              </a:rPr>
              <a:t>“NO” to ALL </a:t>
            </a:r>
            <a:r>
              <a:rPr lang="en-US" sz="1200" dirty="0"/>
              <a:t>symptoms, continue self-monitoring throughout shift</a:t>
            </a:r>
          </a:p>
        </p:txBody>
      </p:sp>
    </p:spTree>
    <p:extLst>
      <p:ext uri="{BB962C8B-B14F-4D97-AF65-F5344CB8AC3E}">
        <p14:creationId xmlns:p14="http://schemas.microsoft.com/office/powerpoint/2010/main" val="329403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14950" y="8812241"/>
            <a:ext cx="1543050" cy="486833"/>
          </a:xfrm>
        </p:spPr>
        <p:txBody>
          <a:bodyPr/>
          <a:lstStyle/>
          <a:p>
            <a:fld id="{CD1CB362-FDF9-EC4D-B084-1AC916796156}" type="slidenum">
              <a:rPr lang="en-US" smtClean="0"/>
              <a:t>3</a:t>
            </a:fld>
            <a:endParaRPr lang="en-US"/>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3184423634"/>
              </p:ext>
            </p:extLst>
          </p:nvPr>
        </p:nvGraphicFramePr>
        <p:xfrm>
          <a:off x="-2" y="238540"/>
          <a:ext cx="1676400" cy="8278645"/>
        </p:xfrm>
        <a:graphic>
          <a:graphicData uri="http://schemas.openxmlformats.org/drawingml/2006/table">
            <a:tbl>
              <a:tblPr firstRow="1" bandRow="1">
                <a:tableStyleId>{5940675A-B579-460E-94D1-54222C63F5DA}</a:tableStyleId>
              </a:tblPr>
              <a:tblGrid>
                <a:gridCol w="1676400">
                  <a:extLst>
                    <a:ext uri="{9D8B030D-6E8A-4147-A177-3AD203B41FA5}">
                      <a16:colId xmlns:a16="http://schemas.microsoft.com/office/drawing/2014/main" val="3921577720"/>
                    </a:ext>
                  </a:extLst>
                </a:gridCol>
              </a:tblGrid>
              <a:tr h="499973">
                <a:tc>
                  <a:txBody>
                    <a:bodyPr/>
                    <a:lstStyle/>
                    <a:p>
                      <a:r>
                        <a:rPr lang="en-US" sz="1250" b="1" dirty="0">
                          <a:solidFill>
                            <a:schemeClr val="tx1"/>
                          </a:solidFill>
                        </a:rPr>
                        <a:t>COVID-19 </a:t>
                      </a:r>
                    </a:p>
                    <a:p>
                      <a:r>
                        <a:rPr lang="en-US" sz="1250" b="1" dirty="0">
                          <a:solidFill>
                            <a:schemeClr val="tx1"/>
                          </a:solidFill>
                        </a:rPr>
                        <a:t>Best </a:t>
                      </a:r>
                      <a:r>
                        <a:rPr lang="en-US" sz="1250" b="1" kern="1200" dirty="0">
                          <a:solidFill>
                            <a:schemeClr val="tx1"/>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18719601"/>
                  </a:ext>
                </a:extLst>
              </a:tr>
              <a:tr h="45720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7686869"/>
                  </a:ext>
                </a:extLst>
              </a:tr>
              <a:tr h="457200">
                <a:tc>
                  <a:txBody>
                    <a:bodyPr/>
                    <a:lstStyle/>
                    <a:p>
                      <a:pPr marL="171450" indent="0">
                        <a:tabLst/>
                      </a:pPr>
                      <a:r>
                        <a:rPr lang="en-US" sz="1100" b="1" kern="1200" dirty="0">
                          <a:solidFill>
                            <a:schemeClr val="tx1"/>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66953531"/>
                  </a:ext>
                </a:extLst>
              </a:tr>
              <a:tr h="0">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5939464"/>
                  </a:ext>
                </a:extLst>
              </a:tr>
              <a:tr h="298371">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74179">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74179">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4179">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466231">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338667">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74179">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511731">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323082">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27940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148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1830014"/>
                  </a:ext>
                </a:extLst>
              </a:tr>
              <a:tr h="635000">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1962195"/>
                  </a:ext>
                </a:extLst>
              </a:tr>
              <a:tr h="358987">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0343612"/>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4179">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6989755"/>
                  </a:ext>
                </a:extLst>
              </a:tr>
              <a:tr h="274179">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457200">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726867" y="335487"/>
            <a:ext cx="5080662"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Fire Station Strategies for Crew Safety</a:t>
            </a:r>
          </a:p>
        </p:txBody>
      </p:sp>
      <p:sp>
        <p:nvSpPr>
          <p:cNvPr id="12" name="TextBox 11">
            <a:extLst>
              <a:ext uri="{FF2B5EF4-FFF2-40B4-BE49-F238E27FC236}">
                <a16:creationId xmlns:a16="http://schemas.microsoft.com/office/drawing/2014/main" id="{5EA26BB2-2261-D549-8F67-C49286120EB8}"/>
              </a:ext>
            </a:extLst>
          </p:cNvPr>
          <p:cNvSpPr txBox="1"/>
          <p:nvPr/>
        </p:nvSpPr>
        <p:spPr>
          <a:xfrm>
            <a:off x="1726867" y="796415"/>
            <a:ext cx="5080662" cy="1123449"/>
          </a:xfrm>
          <a:prstGeom prst="rect">
            <a:avLst/>
          </a:prstGeom>
          <a:noFill/>
          <a:ln w="12700">
            <a:solidFill>
              <a:schemeClr val="tx1"/>
            </a:solidFill>
          </a:ln>
        </p:spPr>
        <p:txBody>
          <a:bodyPr wrap="square" rtlCol="0">
            <a:spAutoFit/>
          </a:bodyPr>
          <a:lstStyle/>
          <a:p>
            <a:r>
              <a:rPr lang="en-US" sz="1400" b="1" dirty="0"/>
              <a:t>Virus Transmissibility</a:t>
            </a:r>
          </a:p>
          <a:p>
            <a:r>
              <a:rPr lang="en-US" sz="1100" dirty="0">
                <a:latin typeface="Calibri" panose="020F0502020204030204" pitchFamily="34" charset="0"/>
                <a:ea typeface="Calibri" panose="020F0502020204030204" pitchFamily="34" charset="0"/>
              </a:rPr>
              <a:t>Evidence shows transmission of COVID-19 is possible through:</a:t>
            </a:r>
          </a:p>
          <a:p>
            <a:pPr marL="403225" lvl="1" indent="-230188">
              <a:lnSpc>
                <a:spcPts val="1420"/>
              </a:lnSpc>
              <a:spcBef>
                <a:spcPts val="300"/>
              </a:spcBef>
              <a:buFont typeface="+mj-lt"/>
              <a:buAutoNum type="arabicPeriod"/>
            </a:pPr>
            <a:r>
              <a:rPr lang="en-US" sz="1100" dirty="0">
                <a:latin typeface="Calibri" panose="020F0502020204030204" pitchFamily="34" charset="0"/>
                <a:ea typeface="Calibri" panose="020F0502020204030204" pitchFamily="34" charset="0"/>
              </a:rPr>
              <a:t>Droplets  </a:t>
            </a:r>
            <a:r>
              <a:rPr lang="en-US" sz="1100" dirty="0" err="1">
                <a:latin typeface="Calibri" panose="020F0502020204030204" pitchFamily="34" charset="0"/>
                <a:ea typeface="Calibri" panose="020F0502020204030204" pitchFamily="34" charset="0"/>
              </a:rPr>
              <a:t>ie</a:t>
            </a:r>
            <a:r>
              <a:rPr lang="en-US" sz="1100" dirty="0">
                <a:latin typeface="Calibri" panose="020F0502020204030204" pitchFamily="34" charset="0"/>
                <a:ea typeface="Calibri" panose="020F0502020204030204" pitchFamily="34" charset="0"/>
              </a:rPr>
              <a:t>: coughing, sneezing, talking, normal breathing </a:t>
            </a:r>
          </a:p>
          <a:p>
            <a:pPr marL="403225" lvl="1" indent="-230188">
              <a:lnSpc>
                <a:spcPts val="1420"/>
              </a:lnSpc>
              <a:spcBef>
                <a:spcPts val="300"/>
              </a:spcBef>
              <a:buFont typeface="+mj-lt"/>
              <a:buAutoNum type="arabicPeriod"/>
            </a:pPr>
            <a:r>
              <a:rPr lang="en-US" sz="1100" dirty="0">
                <a:latin typeface="Calibri" panose="020F0502020204030204" pitchFamily="34" charset="0"/>
                <a:ea typeface="Calibri" panose="020F0502020204030204" pitchFamily="34" charset="0"/>
              </a:rPr>
              <a:t>Close contact  </a:t>
            </a:r>
            <a:r>
              <a:rPr lang="en-US" sz="1100" dirty="0" err="1">
                <a:latin typeface="Calibri" panose="020F0502020204030204" pitchFamily="34" charset="0"/>
                <a:ea typeface="Calibri" panose="020F0502020204030204" pitchFamily="34" charset="0"/>
              </a:rPr>
              <a:t>ie</a:t>
            </a:r>
            <a:r>
              <a:rPr lang="en-US" sz="1100" dirty="0">
                <a:latin typeface="Calibri" panose="020F0502020204030204" pitchFamily="34" charset="0"/>
                <a:ea typeface="Calibri" panose="020F0502020204030204" pitchFamily="34" charset="0"/>
              </a:rPr>
              <a:t>: shaking hands, touching surfaces</a:t>
            </a:r>
          </a:p>
          <a:p>
            <a:pPr marL="403225" lvl="1" indent="-230188">
              <a:lnSpc>
                <a:spcPts val="1420"/>
              </a:lnSpc>
              <a:spcBef>
                <a:spcPts val="300"/>
              </a:spcBef>
              <a:buFont typeface="+mj-lt"/>
              <a:buAutoNum type="arabicPeriod"/>
            </a:pPr>
            <a:r>
              <a:rPr lang="en-US" sz="1100" dirty="0">
                <a:latin typeface="Calibri" panose="020F0502020204030204" pitchFamily="34" charset="0"/>
                <a:ea typeface="Calibri" panose="020F0502020204030204" pitchFamily="34" charset="0"/>
              </a:rPr>
              <a:t>Pre-symptomatic or asymptomatic infected individuals</a:t>
            </a:r>
          </a:p>
        </p:txBody>
      </p:sp>
      <p:sp>
        <p:nvSpPr>
          <p:cNvPr id="13" name="TextBox 12">
            <a:extLst>
              <a:ext uri="{FF2B5EF4-FFF2-40B4-BE49-F238E27FC236}">
                <a16:creationId xmlns:a16="http://schemas.microsoft.com/office/drawing/2014/main" id="{6C7AEA13-5DAB-EF4E-BC6A-E5BB8B593AFC}"/>
              </a:ext>
            </a:extLst>
          </p:cNvPr>
          <p:cNvSpPr txBox="1"/>
          <p:nvPr/>
        </p:nvSpPr>
        <p:spPr>
          <a:xfrm>
            <a:off x="1726867" y="2019067"/>
            <a:ext cx="5080662" cy="3108543"/>
          </a:xfrm>
          <a:prstGeom prst="rect">
            <a:avLst/>
          </a:prstGeom>
          <a:noFill/>
          <a:ln w="38100">
            <a:solidFill>
              <a:srgbClr val="FF0000"/>
            </a:solidFill>
          </a:ln>
        </p:spPr>
        <p:txBody>
          <a:bodyPr wrap="square" rtlCol="0">
            <a:spAutoFit/>
          </a:bodyPr>
          <a:lstStyle/>
          <a:p>
            <a:r>
              <a:rPr lang="en-US" sz="1400" b="1" dirty="0"/>
              <a:t>Strategies To Limit COVID-19 Transmission to On-Duty Crews</a:t>
            </a:r>
          </a:p>
          <a:p>
            <a:pPr marL="401638" indent="-228600">
              <a:spcBef>
                <a:spcPts val="600"/>
              </a:spcBef>
              <a:buAutoNum type="arabicPeriod"/>
            </a:pPr>
            <a:r>
              <a:rPr lang="en-US" sz="1100" dirty="0">
                <a:latin typeface="Calibri" panose="020F0502020204030204" pitchFamily="34" charset="0"/>
                <a:ea typeface="Calibri" panose="020F0502020204030204" pitchFamily="34" charset="0"/>
              </a:rPr>
              <a:t>Social Distancing: Maintain 6 feet separation</a:t>
            </a:r>
          </a:p>
          <a:p>
            <a:pPr marL="401638" indent="-228600">
              <a:spcBef>
                <a:spcPts val="600"/>
              </a:spcBef>
              <a:buFont typeface="+mj-lt"/>
              <a:buAutoNum type="arabicPeriod"/>
            </a:pPr>
            <a:r>
              <a:rPr lang="en-US" sz="1100">
                <a:highlight>
                  <a:srgbClr val="FFFF00"/>
                </a:highlight>
                <a:latin typeface="Calibri" panose="020F0502020204030204" pitchFamily="34" charset="0"/>
                <a:ea typeface="Calibri" panose="020F0502020204030204" pitchFamily="34" charset="0"/>
              </a:rPr>
              <a:t>Masks </a:t>
            </a:r>
            <a:r>
              <a:rPr lang="en-US" sz="1100" b="1" dirty="0">
                <a:highlight>
                  <a:srgbClr val="FFFF00"/>
                </a:highlight>
                <a:latin typeface="Calibri" panose="020F0502020204030204" pitchFamily="34" charset="0"/>
                <a:ea typeface="Calibri" panose="020F0502020204030204" pitchFamily="34" charset="0"/>
              </a:rPr>
              <a:t>Mandatory</a:t>
            </a:r>
            <a:r>
              <a:rPr lang="en-US" sz="1100" dirty="0">
                <a:highlight>
                  <a:srgbClr val="FFFF00"/>
                </a:highlight>
                <a:latin typeface="Calibri" panose="020F0502020204030204" pitchFamily="34" charset="0"/>
                <a:ea typeface="Calibri" panose="020F0502020204030204" pitchFamily="34" charset="0"/>
              </a:rPr>
              <a:t> in stations </a:t>
            </a:r>
            <a:r>
              <a:rPr lang="en-US" sz="1100" b="1" dirty="0">
                <a:highlight>
                  <a:srgbClr val="FFFF00"/>
                </a:highlight>
                <a:latin typeface="Calibri" panose="020F0502020204030204" pitchFamily="34" charset="0"/>
                <a:ea typeface="Calibri" panose="020F0502020204030204" pitchFamily="34" charset="0"/>
              </a:rPr>
              <a:t>except when</a:t>
            </a:r>
            <a:r>
              <a:rPr lang="en-US" sz="1100" dirty="0">
                <a:highlight>
                  <a:srgbClr val="FFFF00"/>
                </a:highlight>
                <a:latin typeface="Calibri" panose="020F0502020204030204" pitchFamily="34" charset="0"/>
                <a:ea typeface="Calibri" panose="020F0502020204030204" pitchFamily="34" charset="0"/>
              </a:rPr>
              <a:t>:</a:t>
            </a:r>
          </a:p>
          <a:p>
            <a:pPr marL="858838" lvl="1" indent="-228600">
              <a:spcBef>
                <a:spcPts val="600"/>
              </a:spcBef>
              <a:buFont typeface="Arial" panose="020B0604020202020204" pitchFamily="34" charset="0"/>
              <a:buChar char="•"/>
            </a:pPr>
            <a:r>
              <a:rPr lang="en-US" sz="1100" dirty="0">
                <a:highlight>
                  <a:srgbClr val="FFFF00"/>
                </a:highlight>
                <a:latin typeface="Calibri" panose="020F0502020204030204" pitchFamily="34" charset="0"/>
                <a:ea typeface="Calibri" panose="020F0502020204030204" pitchFamily="34" charset="0"/>
              </a:rPr>
              <a:t>Eating (practice good social distancing or eat alone)</a:t>
            </a:r>
          </a:p>
          <a:p>
            <a:pPr marL="858838" lvl="1" indent="-228600">
              <a:spcBef>
                <a:spcPts val="600"/>
              </a:spcBef>
              <a:buFont typeface="Arial" panose="020B0604020202020204" pitchFamily="34" charset="0"/>
              <a:buChar char="•"/>
            </a:pPr>
            <a:r>
              <a:rPr lang="en-US" sz="1100" dirty="0">
                <a:highlight>
                  <a:srgbClr val="FFFF00"/>
                </a:highlight>
                <a:latin typeface="Calibri" panose="020F0502020204030204" pitchFamily="34" charset="0"/>
                <a:ea typeface="Calibri" panose="020F0502020204030204" pitchFamily="34" charset="0"/>
              </a:rPr>
              <a:t>Alone in a room (bedroom, working out, office, </a:t>
            </a:r>
            <a:r>
              <a:rPr lang="en-US" sz="1100" dirty="0" err="1">
                <a:highlight>
                  <a:srgbClr val="FFFF00"/>
                </a:highlight>
                <a:latin typeface="Calibri" panose="020F0502020204030204" pitchFamily="34" charset="0"/>
                <a:ea typeface="Calibri" panose="020F0502020204030204" pitchFamily="34" charset="0"/>
              </a:rPr>
              <a:t>etc</a:t>
            </a:r>
            <a:r>
              <a:rPr lang="en-US" sz="1100" dirty="0">
                <a:highlight>
                  <a:srgbClr val="FFFF00"/>
                </a:highlight>
                <a:latin typeface="Calibri" panose="020F0502020204030204" pitchFamily="34" charset="0"/>
                <a:ea typeface="Calibri" panose="020F0502020204030204" pitchFamily="34" charset="0"/>
              </a:rPr>
              <a:t>)</a:t>
            </a:r>
          </a:p>
          <a:p>
            <a:pPr marL="858838" lvl="1" indent="-228600">
              <a:spcBef>
                <a:spcPts val="600"/>
              </a:spcBef>
              <a:buFont typeface="Arial" panose="020B0604020202020204" pitchFamily="34" charset="0"/>
              <a:buChar char="•"/>
            </a:pPr>
            <a:r>
              <a:rPr lang="en-US" sz="1100" dirty="0">
                <a:highlight>
                  <a:srgbClr val="FFFF00"/>
                </a:highlight>
                <a:latin typeface="Calibri" panose="020F0502020204030204" pitchFamily="34" charset="0"/>
                <a:ea typeface="Calibri" panose="020F0502020204030204" pitchFamily="34" charset="0"/>
              </a:rPr>
              <a:t>Outside and able to maintain 6 feet social distancing</a:t>
            </a:r>
          </a:p>
          <a:p>
            <a:pPr marL="401638" indent="-228600">
              <a:spcBef>
                <a:spcPts val="600"/>
              </a:spcBef>
              <a:buFont typeface="+mj-lt"/>
              <a:buAutoNum type="arabicPeriod"/>
            </a:pPr>
            <a:r>
              <a:rPr lang="en-US" sz="1100" dirty="0">
                <a:highlight>
                  <a:srgbClr val="FFFF00"/>
                </a:highlight>
                <a:latin typeface="Calibri" panose="020F0502020204030204" pitchFamily="34" charset="0"/>
                <a:ea typeface="Calibri" panose="020F0502020204030204" pitchFamily="34" charset="0"/>
              </a:rPr>
              <a:t>Masks required when driving together in apparatus</a:t>
            </a:r>
          </a:p>
          <a:p>
            <a:pPr marL="401638" indent="-228600">
              <a:spcBef>
                <a:spcPts val="600"/>
              </a:spcBef>
              <a:buFont typeface="+mj-lt"/>
              <a:buAutoNum type="arabicPeriod"/>
            </a:pPr>
            <a:r>
              <a:rPr lang="en-US" sz="1100" dirty="0">
                <a:latin typeface="Calibri" panose="020F0502020204030204" pitchFamily="34" charset="0"/>
                <a:ea typeface="Calibri" panose="020F0502020204030204" pitchFamily="34" charset="0"/>
              </a:rPr>
              <a:t>Wash hands thoroughly and often</a:t>
            </a:r>
          </a:p>
          <a:p>
            <a:pPr marL="401638" indent="-228600">
              <a:spcBef>
                <a:spcPts val="600"/>
              </a:spcBef>
              <a:buFont typeface="+mj-lt"/>
              <a:buAutoNum type="arabicPeriod"/>
            </a:pPr>
            <a:r>
              <a:rPr lang="en-US" sz="1100" dirty="0">
                <a:latin typeface="Calibri" panose="020F0502020204030204" pitchFamily="34" charset="0"/>
                <a:ea typeface="Calibri" panose="020F0502020204030204" pitchFamily="34" charset="0"/>
              </a:rPr>
              <a:t>Optimize ventilation in station (keeping security in mind)</a:t>
            </a:r>
          </a:p>
          <a:p>
            <a:pPr marL="401638" indent="-228600">
              <a:spcBef>
                <a:spcPts val="600"/>
              </a:spcBef>
              <a:buFont typeface="+mj-lt"/>
              <a:buAutoNum type="arabicPeriod"/>
            </a:pPr>
            <a:r>
              <a:rPr lang="en-US" sz="1100" dirty="0">
                <a:highlight>
                  <a:srgbClr val="FFFF00"/>
                </a:highlight>
              </a:rPr>
              <a:t>Complete station cleaning and </a:t>
            </a:r>
            <a:r>
              <a:rPr lang="en-US" sz="1100" dirty="0" err="1">
                <a:highlight>
                  <a:srgbClr val="FFFF00"/>
                </a:highlight>
              </a:rPr>
              <a:t>decon</a:t>
            </a:r>
            <a:r>
              <a:rPr lang="en-US" sz="1100" dirty="0">
                <a:highlight>
                  <a:srgbClr val="FFFF00"/>
                </a:highlight>
              </a:rPr>
              <a:t> per Operative IQ daily tasks</a:t>
            </a:r>
          </a:p>
          <a:p>
            <a:pPr marL="401638" indent="-228600">
              <a:spcBef>
                <a:spcPts val="600"/>
              </a:spcBef>
              <a:buFont typeface="+mj-lt"/>
              <a:buAutoNum type="arabicPeriod"/>
            </a:pPr>
            <a:r>
              <a:rPr lang="en-US" sz="1100" dirty="0">
                <a:latin typeface="Calibri" panose="020F0502020204030204" pitchFamily="34" charset="0"/>
                <a:ea typeface="Calibri" panose="020F0502020204030204" pitchFamily="34" charset="0"/>
              </a:rPr>
              <a:t>Uniforms laundered per Infection-Exposure Control Guidelines.  Use appropriate PPE when handling contaminates.  Use hot water and hot drying settings. </a:t>
            </a:r>
          </a:p>
        </p:txBody>
      </p:sp>
      <p:sp>
        <p:nvSpPr>
          <p:cNvPr id="14" name="TextBox 13">
            <a:extLst>
              <a:ext uri="{FF2B5EF4-FFF2-40B4-BE49-F238E27FC236}">
                <a16:creationId xmlns:a16="http://schemas.microsoft.com/office/drawing/2014/main" id="{88DC3677-2810-3E47-A003-60B45C35EC8D}"/>
              </a:ext>
            </a:extLst>
          </p:cNvPr>
          <p:cNvSpPr txBox="1"/>
          <p:nvPr/>
        </p:nvSpPr>
        <p:spPr>
          <a:xfrm>
            <a:off x="1726866" y="5226814"/>
            <a:ext cx="5080663" cy="3613874"/>
          </a:xfrm>
          <a:prstGeom prst="rect">
            <a:avLst/>
          </a:prstGeom>
          <a:noFill/>
          <a:ln w="12700">
            <a:solidFill>
              <a:schemeClr val="tx1"/>
            </a:solidFill>
          </a:ln>
        </p:spPr>
        <p:txBody>
          <a:bodyPr wrap="square" rtlCol="0">
            <a:spAutoFit/>
          </a:bodyPr>
          <a:lstStyle/>
          <a:p>
            <a:r>
              <a:rPr lang="en-US" sz="1400" b="1" dirty="0"/>
              <a:t>Station Activities</a:t>
            </a:r>
          </a:p>
          <a:p>
            <a:pPr marL="173038">
              <a:spcBef>
                <a:spcPts val="600"/>
              </a:spcBef>
            </a:pPr>
            <a:r>
              <a:rPr lang="en-US" sz="1200" dirty="0">
                <a:latin typeface="Calibri" panose="020F0502020204030204" pitchFamily="34" charset="0"/>
                <a:ea typeface="Calibri" panose="020F0502020204030204" pitchFamily="34" charset="0"/>
              </a:rPr>
              <a:t>1</a:t>
            </a:r>
            <a:r>
              <a:rPr lang="en-US" sz="1100" dirty="0">
                <a:latin typeface="Calibri" panose="020F0502020204030204" pitchFamily="34" charset="0"/>
                <a:ea typeface="Calibri" panose="020F0502020204030204" pitchFamily="34" charset="0"/>
              </a:rPr>
              <a:t>.  </a:t>
            </a:r>
            <a:r>
              <a:rPr lang="en-US" sz="1100" b="1" dirty="0">
                <a:latin typeface="Calibri" panose="020F0502020204030204" pitchFamily="34" charset="0"/>
                <a:ea typeface="Calibri" panose="020F0502020204030204" pitchFamily="34" charset="0"/>
              </a:rPr>
              <a:t>Kitchen and Mealtime </a:t>
            </a:r>
            <a:endParaRPr lang="en-US" sz="1100" dirty="0">
              <a:latin typeface="Calibri" panose="020F0502020204030204" pitchFamily="34" charset="0"/>
              <a:ea typeface="Calibri" panose="020F0502020204030204" pitchFamily="34" charset="0"/>
            </a:endParaRP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Limit trips to grocery store – wear surgical masks when in public settings</a:t>
            </a:r>
          </a:p>
          <a:p>
            <a:pPr marL="635000" lvl="1" indent="-174625">
              <a:lnSpc>
                <a:spcPts val="1420"/>
              </a:lnSpc>
              <a:spcBef>
                <a:spcPts val="300"/>
              </a:spcBef>
              <a:buFont typeface="Arial" panose="020B0604020202020204" pitchFamily="34" charset="0"/>
              <a:buChar char="•"/>
            </a:pPr>
            <a:r>
              <a:rPr lang="en-US" sz="1100" b="1" u="sng" dirty="0">
                <a:highlight>
                  <a:srgbClr val="FFFF00"/>
                </a:highlight>
                <a:latin typeface="Calibri" panose="020F0502020204030204" pitchFamily="34" charset="0"/>
                <a:ea typeface="Calibri" panose="020F0502020204030204" pitchFamily="34" charset="0"/>
              </a:rPr>
              <a:t>Modify group meals to allow for social distancing</a:t>
            </a:r>
          </a:p>
          <a:p>
            <a:pPr marL="1092200" lvl="2"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Ensure everyone is washing hands</a:t>
            </a:r>
          </a:p>
          <a:p>
            <a:pPr marL="1092200" lvl="2"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Get your own plate and utensils</a:t>
            </a:r>
          </a:p>
          <a:p>
            <a:pPr marL="1092200" lvl="2" indent="-174625">
              <a:lnSpc>
                <a:spcPts val="1420"/>
              </a:lnSpc>
              <a:spcBef>
                <a:spcPts val="300"/>
              </a:spcBef>
              <a:buFont typeface="Arial" panose="020B0604020202020204" pitchFamily="34" charset="0"/>
              <a:buChar char="•"/>
            </a:pPr>
            <a:r>
              <a:rPr lang="en-US" sz="1100" b="1" u="sng" dirty="0">
                <a:latin typeface="Calibri" panose="020F0502020204030204" pitchFamily="34" charset="0"/>
                <a:ea typeface="Calibri" panose="020F0502020204030204" pitchFamily="34" charset="0"/>
              </a:rPr>
              <a:t>Move or add tables to allow 6 feet separation</a:t>
            </a:r>
            <a:endParaRPr lang="en-US" sz="1100" dirty="0">
              <a:latin typeface="Calibri" panose="020F0502020204030204" pitchFamily="34" charset="0"/>
              <a:ea typeface="Calibri" panose="020F0502020204030204" pitchFamily="34" charset="0"/>
            </a:endParaRPr>
          </a:p>
          <a:p>
            <a:pPr marL="635000" lvl="1" indent="-174625">
              <a:lnSpc>
                <a:spcPts val="1420"/>
              </a:lnSpc>
              <a:spcBef>
                <a:spcPts val="300"/>
              </a:spcBef>
              <a:buFont typeface="Arial" panose="020B0604020202020204" pitchFamily="34" charset="0"/>
              <a:buChar char="•"/>
            </a:pPr>
            <a:r>
              <a:rPr lang="en-US" sz="1100" dirty="0"/>
              <a:t>Clean and disinfect frequently touched surfaces throughout the day</a:t>
            </a:r>
          </a:p>
          <a:p>
            <a:pPr marL="173038">
              <a:lnSpc>
                <a:spcPts val="1420"/>
              </a:lnSpc>
              <a:spcBef>
                <a:spcPts val="300"/>
              </a:spcBef>
            </a:pPr>
            <a:r>
              <a:rPr lang="en-US" sz="1100" dirty="0">
                <a:latin typeface="Calibri" panose="020F0502020204030204" pitchFamily="34" charset="0"/>
                <a:ea typeface="Calibri" panose="020F0502020204030204" pitchFamily="34" charset="0"/>
              </a:rPr>
              <a:t>2.  </a:t>
            </a:r>
            <a:r>
              <a:rPr lang="en-US" sz="1100" b="1" dirty="0">
                <a:latin typeface="Calibri" panose="020F0502020204030204" pitchFamily="34" charset="0"/>
                <a:ea typeface="Calibri" panose="020F0502020204030204" pitchFamily="34" charset="0"/>
              </a:rPr>
              <a:t>Workouts</a:t>
            </a:r>
          </a:p>
          <a:p>
            <a:pPr marL="635000" lvl="1" indent="-174625">
              <a:lnSpc>
                <a:spcPts val="1420"/>
              </a:lnSpc>
              <a:spcBef>
                <a:spcPts val="300"/>
              </a:spcBef>
              <a:buFont typeface="Arial" panose="020B0604020202020204" pitchFamily="34" charset="0"/>
              <a:buChar char="•"/>
            </a:pPr>
            <a:r>
              <a:rPr lang="en-US" sz="1100" dirty="0">
                <a:highlight>
                  <a:srgbClr val="FFFF00"/>
                </a:highlight>
                <a:latin typeface="Calibri" panose="020F0502020204030204" pitchFamily="34" charset="0"/>
                <a:ea typeface="Calibri" panose="020F0502020204030204" pitchFamily="34" charset="0"/>
              </a:rPr>
              <a:t>Limit number of people working out at one time</a:t>
            </a: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Clean any equipment you use EVERY time</a:t>
            </a: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Open windows while working out – turn on fans, if available</a:t>
            </a: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Be mindful of station security – close windows when done</a:t>
            </a:r>
          </a:p>
          <a:p>
            <a:pPr marL="173038">
              <a:lnSpc>
                <a:spcPts val="1420"/>
              </a:lnSpc>
              <a:spcBef>
                <a:spcPts val="300"/>
              </a:spcBef>
            </a:pPr>
            <a:r>
              <a:rPr lang="en-US" sz="1100" dirty="0">
                <a:latin typeface="Calibri" panose="020F0502020204030204" pitchFamily="34" charset="0"/>
                <a:ea typeface="Calibri" panose="020F0502020204030204" pitchFamily="34" charset="0"/>
              </a:rPr>
              <a:t>3.  </a:t>
            </a:r>
            <a:r>
              <a:rPr lang="en-US" sz="1100" b="1" dirty="0">
                <a:latin typeface="Calibri" panose="020F0502020204030204" pitchFamily="34" charset="0"/>
                <a:ea typeface="Calibri" panose="020F0502020204030204" pitchFamily="34" charset="0"/>
              </a:rPr>
              <a:t>Station Shoes and Duty Boots</a:t>
            </a: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Consider using station shoes, keeping duty boots in the apparatus bay</a:t>
            </a:r>
          </a:p>
          <a:p>
            <a:pPr marL="635000" lvl="1" indent="-174625">
              <a:lnSpc>
                <a:spcPts val="1420"/>
              </a:lnSpc>
              <a:spcBef>
                <a:spcPts val="300"/>
              </a:spcBef>
              <a:buFont typeface="Arial" panose="020B0604020202020204" pitchFamily="34" charset="0"/>
              <a:buChar char="•"/>
            </a:pPr>
            <a:r>
              <a:rPr lang="en-US" sz="1100" dirty="0">
                <a:latin typeface="Calibri" panose="020F0502020204030204" pitchFamily="34" charset="0"/>
                <a:ea typeface="Calibri" panose="020F0502020204030204" pitchFamily="34" charset="0"/>
              </a:rPr>
              <a:t>At a minimum, decontaminate duty boots before entering station</a:t>
            </a:r>
          </a:p>
        </p:txBody>
      </p:sp>
      <p:sp>
        <p:nvSpPr>
          <p:cNvPr id="16" name="TextBox 15">
            <a:extLst>
              <a:ext uri="{FF2B5EF4-FFF2-40B4-BE49-F238E27FC236}">
                <a16:creationId xmlns:a16="http://schemas.microsoft.com/office/drawing/2014/main" id="{22A45DD4-8AA2-4BE1-973F-947B7941BD58}"/>
              </a:ext>
            </a:extLst>
          </p:cNvPr>
          <p:cNvSpPr txBox="1"/>
          <p:nvPr/>
        </p:nvSpPr>
        <p:spPr>
          <a:xfrm>
            <a:off x="2363190" y="-2331"/>
            <a:ext cx="2716048" cy="307777"/>
          </a:xfrm>
          <a:prstGeom prst="rect">
            <a:avLst/>
          </a:prstGeom>
          <a:noFill/>
        </p:spPr>
        <p:txBody>
          <a:bodyPr wrap="square" rtlCol="0">
            <a:spAutoFit/>
          </a:bodyPr>
          <a:lstStyle/>
          <a:p>
            <a:pPr algn="ctr"/>
            <a:r>
              <a:rPr lang="en-US" sz="1400" b="1" dirty="0">
                <a:solidFill>
                  <a:srgbClr val="FF0000"/>
                </a:solidFill>
              </a:rPr>
              <a:t>November 12 – 25, 2020</a:t>
            </a:r>
          </a:p>
        </p:txBody>
      </p:sp>
    </p:spTree>
    <p:extLst>
      <p:ext uri="{BB962C8B-B14F-4D97-AF65-F5344CB8AC3E}">
        <p14:creationId xmlns:p14="http://schemas.microsoft.com/office/powerpoint/2010/main" val="359521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35251C-8CFF-2040-8585-3C5D9B9B6F21}"/>
              </a:ext>
            </a:extLst>
          </p:cNvPr>
          <p:cNvSpPr>
            <a:spLocks noGrp="1"/>
          </p:cNvSpPr>
          <p:nvPr>
            <p:ph type="sldNum" sz="quarter" idx="12"/>
          </p:nvPr>
        </p:nvSpPr>
        <p:spPr>
          <a:xfrm>
            <a:off x="5361322" y="8779792"/>
            <a:ext cx="1543050" cy="486833"/>
          </a:xfrm>
        </p:spPr>
        <p:txBody>
          <a:bodyPr/>
          <a:lstStyle/>
          <a:p>
            <a:fld id="{CD1CB362-FDF9-EC4D-B084-1AC916796156}" type="slidenum">
              <a:rPr lang="en-US" smtClean="0"/>
              <a:t>4</a:t>
            </a:fld>
            <a:endParaRPr lang="en-US" dirty="0"/>
          </a:p>
        </p:txBody>
      </p:sp>
      <p:sp>
        <p:nvSpPr>
          <p:cNvPr id="6" name="TextBox 5">
            <a:extLst>
              <a:ext uri="{FF2B5EF4-FFF2-40B4-BE49-F238E27FC236}">
                <a16:creationId xmlns:a16="http://schemas.microsoft.com/office/drawing/2014/main" id="{55C2C4BD-0336-7D48-9FCC-35B805C95DCF}"/>
              </a:ext>
            </a:extLst>
          </p:cNvPr>
          <p:cNvSpPr txBox="1"/>
          <p:nvPr/>
        </p:nvSpPr>
        <p:spPr>
          <a:xfrm>
            <a:off x="1692437" y="431843"/>
            <a:ext cx="5138195" cy="369332"/>
          </a:xfrm>
          <a:prstGeom prst="rect">
            <a:avLst/>
          </a:prstGeom>
          <a:solidFill>
            <a:schemeClr val="bg1">
              <a:lumMod val="85000"/>
            </a:schemeClr>
          </a:solidFill>
          <a:ln w="28575">
            <a:solidFill>
              <a:schemeClr val="tx1"/>
            </a:solidFill>
          </a:ln>
        </p:spPr>
        <p:txBody>
          <a:bodyPr wrap="square" rtlCol="0">
            <a:spAutoFit/>
          </a:bodyPr>
          <a:lstStyle/>
          <a:p>
            <a:pPr algn="ctr"/>
            <a:r>
              <a:rPr lang="en-US" dirty="0"/>
              <a:t>EMS Response Actions</a:t>
            </a:r>
          </a:p>
        </p:txBody>
      </p:sp>
      <p:sp>
        <p:nvSpPr>
          <p:cNvPr id="7" name="TextBox 6">
            <a:extLst>
              <a:ext uri="{FF2B5EF4-FFF2-40B4-BE49-F238E27FC236}">
                <a16:creationId xmlns:a16="http://schemas.microsoft.com/office/drawing/2014/main" id="{A5481934-26C4-AC4D-8488-43ECD540A225}"/>
              </a:ext>
            </a:extLst>
          </p:cNvPr>
          <p:cNvSpPr txBox="1"/>
          <p:nvPr/>
        </p:nvSpPr>
        <p:spPr>
          <a:xfrm>
            <a:off x="1676399" y="851990"/>
            <a:ext cx="5154233" cy="4924425"/>
          </a:xfrm>
          <a:prstGeom prst="rect">
            <a:avLst/>
          </a:prstGeom>
          <a:noFill/>
          <a:ln w="12700">
            <a:solidFill>
              <a:schemeClr val="tx1"/>
            </a:solidFill>
          </a:ln>
        </p:spPr>
        <p:txBody>
          <a:bodyPr wrap="square" rtlCol="0">
            <a:spAutoFit/>
          </a:bodyPr>
          <a:lstStyle/>
          <a:p>
            <a:pPr marL="228600" indent="-228600">
              <a:buFont typeface="+mj-lt"/>
              <a:buAutoNum type="arabicPeriod"/>
            </a:pPr>
            <a:r>
              <a:rPr lang="en-US" sz="1200" b="1" dirty="0"/>
              <a:t>PPE Requirements:</a:t>
            </a:r>
          </a:p>
          <a:p>
            <a:pPr marL="179388" indent="-179388">
              <a:spcBef>
                <a:spcPts val="600"/>
              </a:spcBef>
            </a:pPr>
            <a:r>
              <a:rPr lang="en-US" sz="1900" b="1" u="sng" dirty="0">
                <a:solidFill>
                  <a:srgbClr val="FF0000"/>
                </a:solidFill>
                <a:highlight>
                  <a:srgbClr val="FFFF00"/>
                </a:highlight>
              </a:rPr>
              <a:t>Level III PPE shall be worn on ALL EMS responses.</a:t>
            </a:r>
          </a:p>
          <a:p>
            <a:pPr marL="179388" indent="-179388">
              <a:spcBef>
                <a:spcPts val="600"/>
              </a:spcBef>
              <a:buFont typeface="Wingdings" panose="05000000000000000000" pitchFamily="2" charset="2"/>
              <a:buChar char="§"/>
            </a:pPr>
            <a:r>
              <a:rPr lang="en-US" sz="1100" dirty="0"/>
              <a:t>All Protocol 36 dispatch notifications (dispatch-based COVID-19 screening tool).</a:t>
            </a:r>
          </a:p>
          <a:p>
            <a:pPr marL="179388" indent="-179388">
              <a:spcBef>
                <a:spcPts val="600"/>
              </a:spcBef>
              <a:buFont typeface="Wingdings" panose="05000000000000000000" pitchFamily="2" charset="2"/>
              <a:buChar char="§"/>
            </a:pPr>
            <a:r>
              <a:rPr lang="en-US" sz="1100" dirty="0"/>
              <a:t>All patients suspected or known to have COVID-19 infection as determined by doorway survey, or to be exhibiting any signs or symptoms of possible COVID-19 infection (gowns should be readily available to don at doorway ASAP). </a:t>
            </a:r>
          </a:p>
          <a:p>
            <a:pPr marL="179388" indent="-179388">
              <a:spcBef>
                <a:spcPts val="600"/>
              </a:spcBef>
              <a:buFont typeface="Wingdings" panose="05000000000000000000" pitchFamily="2" charset="2"/>
              <a:buChar char="§"/>
            </a:pPr>
            <a:r>
              <a:rPr lang="en-US" sz="1100" dirty="0"/>
              <a:t>Falls and weakness over age 65.</a:t>
            </a:r>
          </a:p>
          <a:p>
            <a:pPr marL="179388" indent="-179388">
              <a:spcBef>
                <a:spcPts val="600"/>
              </a:spcBef>
              <a:buFont typeface="Wingdings" panose="05000000000000000000" pitchFamily="2" charset="2"/>
              <a:buChar char="§"/>
            </a:pPr>
            <a:r>
              <a:rPr lang="en-US" sz="1100" dirty="0"/>
              <a:t>All cardiac and respiratory arrests.</a:t>
            </a:r>
          </a:p>
          <a:p>
            <a:pPr marL="179388" indent="-179388">
              <a:spcBef>
                <a:spcPts val="600"/>
              </a:spcBef>
              <a:buFont typeface="Wingdings" panose="05000000000000000000" pitchFamily="2" charset="2"/>
              <a:buChar char="§"/>
            </a:pPr>
            <a:r>
              <a:rPr lang="en-US" sz="1100" dirty="0"/>
              <a:t>Any patients requiring an advanced airway or other aerosol-generating procedures.</a:t>
            </a:r>
          </a:p>
          <a:p>
            <a:pPr marL="179388" indent="-179388">
              <a:spcBef>
                <a:spcPts val="600"/>
              </a:spcBef>
              <a:buFont typeface="Wingdings" panose="05000000000000000000" pitchFamily="2" charset="2"/>
              <a:buChar char="§"/>
            </a:pPr>
            <a:r>
              <a:rPr lang="en-US" sz="1100" dirty="0"/>
              <a:t>When responding to any adult care home, assisted living facility, nursing home or other high-risk facility (for example: jails, dialysis center).</a:t>
            </a:r>
          </a:p>
          <a:p>
            <a:pPr marL="228600" indent="-228600">
              <a:spcBef>
                <a:spcPts val="600"/>
              </a:spcBef>
              <a:buAutoNum type="arabicPeriod" startAt="2"/>
            </a:pPr>
            <a:r>
              <a:rPr lang="en-US" sz="2000" b="1" u="sng" dirty="0">
                <a:solidFill>
                  <a:srgbClr val="FF0000"/>
                </a:solidFill>
                <a:highlight>
                  <a:srgbClr val="FFFF00"/>
                </a:highlight>
              </a:rPr>
              <a:t>Surgical mask on ALL patients.</a:t>
            </a:r>
          </a:p>
          <a:p>
            <a:pPr marL="228600" indent="-228600">
              <a:spcBef>
                <a:spcPts val="600"/>
              </a:spcBef>
              <a:buAutoNum type="arabicPeriod" startAt="2"/>
            </a:pPr>
            <a:r>
              <a:rPr lang="en-US" sz="1100" b="1" dirty="0"/>
              <a:t>Standards of Patient Care have NOT changed: </a:t>
            </a:r>
            <a:r>
              <a:rPr lang="en-US" sz="1100" dirty="0"/>
              <a:t>Protocols and expectations for complete patient assessment, treatment, and transport are still in effect</a:t>
            </a:r>
            <a:r>
              <a:rPr lang="en-US" sz="1100" b="1" dirty="0"/>
              <a:t>.</a:t>
            </a:r>
          </a:p>
          <a:p>
            <a:pPr marL="228600" indent="-228600">
              <a:spcBef>
                <a:spcPts val="600"/>
              </a:spcBef>
              <a:buAutoNum type="arabicPeriod" startAt="2"/>
            </a:pPr>
            <a:r>
              <a:rPr lang="en-US" sz="1100" b="1" dirty="0"/>
              <a:t>Treatment Precaution &amp; PPE Preservation </a:t>
            </a:r>
            <a:r>
              <a:rPr lang="en-US" sz="1100" dirty="0"/>
              <a:t>(use following and best judgment):</a:t>
            </a:r>
          </a:p>
          <a:p>
            <a:pPr marL="517525" lvl="1" indent="-158750">
              <a:spcBef>
                <a:spcPts val="300"/>
              </a:spcBef>
              <a:buFont typeface="Arial" panose="020B0604020202020204" pitchFamily="34" charset="0"/>
              <a:buChar char="•"/>
            </a:pPr>
            <a:r>
              <a:rPr lang="en-US" sz="1100" dirty="0">
                <a:highlight>
                  <a:srgbClr val="FFFF00"/>
                </a:highlight>
              </a:rPr>
              <a:t>Doorway survey/triage on every response (minimum </a:t>
            </a:r>
            <a:r>
              <a:rPr lang="en-US" sz="1100" dirty="0">
                <a:solidFill>
                  <a:srgbClr val="FF0000"/>
                </a:solidFill>
                <a:highlight>
                  <a:srgbClr val="FFFF00"/>
                </a:highlight>
              </a:rPr>
              <a:t>6 ft separation</a:t>
            </a:r>
            <a:r>
              <a:rPr lang="en-US" sz="1100" dirty="0">
                <a:highlight>
                  <a:srgbClr val="FFFF00"/>
                </a:highlight>
              </a:rPr>
              <a:t>).</a:t>
            </a:r>
          </a:p>
          <a:p>
            <a:pPr marL="517525" lvl="1" indent="-158750">
              <a:spcBef>
                <a:spcPts val="300"/>
              </a:spcBef>
              <a:buFont typeface="Arial" panose="020B0604020202020204" pitchFamily="34" charset="0"/>
              <a:buChar char="•"/>
            </a:pPr>
            <a:r>
              <a:rPr lang="en-US" sz="1100" dirty="0"/>
              <a:t>Patient walks to front door, if appropriate.</a:t>
            </a:r>
          </a:p>
          <a:p>
            <a:pPr marL="517525" lvl="1" indent="-158750">
              <a:spcBef>
                <a:spcPts val="300"/>
              </a:spcBef>
              <a:buFont typeface="Arial" panose="020B0604020202020204" pitchFamily="34" charset="0"/>
              <a:buChar char="•"/>
            </a:pPr>
            <a:r>
              <a:rPr lang="en-US" sz="1100" dirty="0"/>
              <a:t>Limit number of crew in contact with patient.</a:t>
            </a:r>
          </a:p>
          <a:p>
            <a:pPr marL="517525" lvl="1" indent="-158750">
              <a:spcBef>
                <a:spcPts val="300"/>
              </a:spcBef>
              <a:buFont typeface="Arial" panose="020B0604020202020204" pitchFamily="34" charset="0"/>
              <a:buChar char="•"/>
            </a:pPr>
            <a:r>
              <a:rPr lang="en-US" sz="1100" dirty="0"/>
              <a:t>Second-in crews: only dress number providers needed to treat patient.</a:t>
            </a:r>
          </a:p>
          <a:p>
            <a:pPr marL="517525" lvl="1" indent="-158750">
              <a:spcBef>
                <a:spcPts val="300"/>
              </a:spcBef>
              <a:buFont typeface="Arial" panose="020B0604020202020204" pitchFamily="34" charset="0"/>
              <a:buChar char="•"/>
            </a:pPr>
            <a:r>
              <a:rPr lang="en-US" sz="1100" dirty="0"/>
              <a:t>NO ORAL TEMPERATURES.</a:t>
            </a:r>
          </a:p>
          <a:p>
            <a:pPr marL="517525" lvl="1" indent="-158750">
              <a:spcBef>
                <a:spcPts val="300"/>
              </a:spcBef>
              <a:buFont typeface="Arial" panose="020B0604020202020204" pitchFamily="34" charset="0"/>
              <a:buChar char="•"/>
            </a:pPr>
            <a:r>
              <a:rPr lang="en-US" sz="1100" dirty="0"/>
              <a:t>Follow </a:t>
            </a:r>
            <a:r>
              <a:rPr lang="en-US" sz="1100" dirty="0">
                <a:cs typeface="Times New Roman" panose="02020603050405020304" pitchFamily="18" charset="0"/>
              </a:rPr>
              <a:t>Aerosol Generating Procedure Precautions</a:t>
            </a:r>
            <a:endParaRPr lang="en-US" sz="1100" b="1" dirty="0"/>
          </a:p>
        </p:txBody>
      </p:sp>
      <p:sp>
        <p:nvSpPr>
          <p:cNvPr id="15" name="TextBox 14">
            <a:extLst>
              <a:ext uri="{FF2B5EF4-FFF2-40B4-BE49-F238E27FC236}">
                <a16:creationId xmlns:a16="http://schemas.microsoft.com/office/drawing/2014/main" id="{1333096D-9272-2741-9ED3-6D31D8A78D77}"/>
              </a:ext>
            </a:extLst>
          </p:cNvPr>
          <p:cNvSpPr txBox="1"/>
          <p:nvPr/>
        </p:nvSpPr>
        <p:spPr>
          <a:xfrm>
            <a:off x="2517569" y="-2331"/>
            <a:ext cx="2624587" cy="523220"/>
          </a:xfrm>
          <a:prstGeom prst="rect">
            <a:avLst/>
          </a:prstGeom>
          <a:noFill/>
        </p:spPr>
        <p:txBody>
          <a:bodyPr wrap="square" rtlCol="0">
            <a:spAutoFit/>
          </a:bodyPr>
          <a:lstStyle/>
          <a:p>
            <a:pPr algn="ctr"/>
            <a:r>
              <a:rPr lang="en-US" sz="1400" b="1" dirty="0">
                <a:solidFill>
                  <a:srgbClr val="FF0000"/>
                </a:solidFill>
              </a:rPr>
              <a:t>November 12 – 25, 2020</a:t>
            </a:r>
          </a:p>
          <a:p>
            <a:endParaRPr lang="en-US" sz="1400" b="1" dirty="0">
              <a:solidFill>
                <a:schemeClr val="accent4"/>
              </a:solidFill>
            </a:endParaRPr>
          </a:p>
        </p:txBody>
      </p:sp>
      <p:sp>
        <p:nvSpPr>
          <p:cNvPr id="16" name="TextBox 15">
            <a:extLst>
              <a:ext uri="{FF2B5EF4-FFF2-40B4-BE49-F238E27FC236}">
                <a16:creationId xmlns:a16="http://schemas.microsoft.com/office/drawing/2014/main" id="{32481B9D-140F-C04F-89AB-9A8091878489}"/>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17" name="Table 16">
            <a:extLst>
              <a:ext uri="{FF2B5EF4-FFF2-40B4-BE49-F238E27FC236}">
                <a16:creationId xmlns:a16="http://schemas.microsoft.com/office/drawing/2014/main" id="{787FA905-4E77-CE4F-8D46-2A77E9FE0596}"/>
              </a:ext>
            </a:extLst>
          </p:cNvPr>
          <p:cNvGraphicFramePr>
            <a:graphicFrameLocks noGrp="1"/>
          </p:cNvGraphicFramePr>
          <p:nvPr>
            <p:extLst>
              <p:ext uri="{D42A27DB-BD31-4B8C-83A1-F6EECF244321}">
                <p14:modId xmlns:p14="http://schemas.microsoft.com/office/powerpoint/2010/main" val="210052887"/>
              </p:ext>
            </p:extLst>
          </p:nvPr>
        </p:nvGraphicFramePr>
        <p:xfrm>
          <a:off x="0" y="211577"/>
          <a:ext cx="1670735" cy="8471836"/>
        </p:xfrm>
        <a:graphic>
          <a:graphicData uri="http://schemas.openxmlformats.org/drawingml/2006/table">
            <a:tbl>
              <a:tblPr firstRow="1" bandRow="1">
                <a:tableStyleId>{5940675A-B579-460E-94D1-54222C63F5DA}</a:tableStyleId>
              </a:tblPr>
              <a:tblGrid>
                <a:gridCol w="1670735">
                  <a:extLst>
                    <a:ext uri="{9D8B030D-6E8A-4147-A177-3AD203B41FA5}">
                      <a16:colId xmlns:a16="http://schemas.microsoft.com/office/drawing/2014/main" val="3921577720"/>
                    </a:ext>
                  </a:extLst>
                </a:gridCol>
              </a:tblGrid>
              <a:tr h="475722">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429684">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2505030"/>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3898">
                <a:tc>
                  <a:txBody>
                    <a:bodyPr/>
                    <a:lstStyle/>
                    <a:p>
                      <a:r>
                        <a:rPr lang="en-US" sz="1250" b="1" dirty="0">
                          <a:solidFill>
                            <a:schemeClr val="tx1"/>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675939464"/>
                  </a:ext>
                </a:extLst>
              </a:tr>
              <a:tr h="274320">
                <a:tc>
                  <a:txBody>
                    <a:bodyPr/>
                    <a:lstStyle/>
                    <a:p>
                      <a:pPr marL="171450" indent="0">
                        <a:tabLst/>
                      </a:pPr>
                      <a:r>
                        <a:rPr lang="en-US" sz="1100" b="1" dirty="0">
                          <a:solidFill>
                            <a:schemeClr val="tx1"/>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50080271"/>
                  </a:ext>
                </a:extLst>
              </a:tr>
              <a:tr h="274320">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8024458"/>
                  </a:ext>
                </a:extLst>
              </a:tr>
              <a:tr h="27432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9109889"/>
                  </a:ext>
                </a:extLst>
              </a:tr>
              <a:tr h="2743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9485018"/>
                  </a:ext>
                </a:extLst>
              </a:tr>
              <a:tr h="429684">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348755">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7333269"/>
                  </a:ext>
                </a:extLst>
              </a:tr>
              <a:tr h="283898">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376884"/>
                  </a:ext>
                </a:extLst>
              </a:tr>
              <a:tr h="631613">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364067">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347133">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656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268786"/>
                  </a:ext>
                </a:extLst>
              </a:tr>
              <a:tr h="641774">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670411"/>
                  </a:ext>
                </a:extLst>
              </a:tr>
              <a:tr h="365759">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931089"/>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4320">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0266474"/>
                  </a:ext>
                </a:extLst>
              </a:tr>
              <a:tr h="457200">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12" name="TextBox 11">
            <a:extLst>
              <a:ext uri="{FF2B5EF4-FFF2-40B4-BE49-F238E27FC236}">
                <a16:creationId xmlns:a16="http://schemas.microsoft.com/office/drawing/2014/main" id="{7F1BD2A1-80C0-4BA7-96CC-CF81F3DDF811}"/>
              </a:ext>
            </a:extLst>
          </p:cNvPr>
          <p:cNvSpPr txBox="1"/>
          <p:nvPr/>
        </p:nvSpPr>
        <p:spPr>
          <a:xfrm>
            <a:off x="1681585" y="6151351"/>
            <a:ext cx="5159897" cy="369332"/>
          </a:xfrm>
          <a:prstGeom prst="rect">
            <a:avLst/>
          </a:prstGeom>
          <a:solidFill>
            <a:schemeClr val="bg1">
              <a:lumMod val="85000"/>
            </a:schemeClr>
          </a:solidFill>
          <a:ln w="28575">
            <a:solidFill>
              <a:schemeClr val="tx1"/>
            </a:solidFill>
          </a:ln>
        </p:spPr>
        <p:txBody>
          <a:bodyPr wrap="square" rtlCol="0">
            <a:spAutoFit/>
          </a:bodyPr>
          <a:lstStyle/>
          <a:p>
            <a:pPr algn="ctr"/>
            <a:r>
              <a:rPr lang="en-US" dirty="0"/>
              <a:t>EMS Transport Actions</a:t>
            </a:r>
          </a:p>
        </p:txBody>
      </p:sp>
      <p:sp>
        <p:nvSpPr>
          <p:cNvPr id="5" name="TextBox 4">
            <a:extLst>
              <a:ext uri="{FF2B5EF4-FFF2-40B4-BE49-F238E27FC236}">
                <a16:creationId xmlns:a16="http://schemas.microsoft.com/office/drawing/2014/main" id="{9BEA33E5-4512-4D48-9E63-09AAFB698E39}"/>
              </a:ext>
            </a:extLst>
          </p:cNvPr>
          <p:cNvSpPr txBox="1"/>
          <p:nvPr/>
        </p:nvSpPr>
        <p:spPr>
          <a:xfrm>
            <a:off x="1659881" y="6600788"/>
            <a:ext cx="5181601" cy="1615827"/>
          </a:xfrm>
          <a:prstGeom prst="rect">
            <a:avLst/>
          </a:prstGeom>
          <a:noFill/>
          <a:ln w="12700">
            <a:solidFill>
              <a:schemeClr val="tx1"/>
            </a:solidFill>
          </a:ln>
        </p:spPr>
        <p:txBody>
          <a:bodyPr wrap="square" rtlCol="0">
            <a:spAutoFit/>
          </a:bodyPr>
          <a:lstStyle/>
          <a:p>
            <a:pPr marL="236538" indent="-236538">
              <a:buAutoNum type="arabicPeriod"/>
            </a:pPr>
            <a:r>
              <a:rPr lang="en-US" sz="1100" b="1" dirty="0"/>
              <a:t>Driver: </a:t>
            </a:r>
            <a:r>
              <a:rPr lang="en-US" sz="1100" dirty="0"/>
              <a:t>remove gloves, gown, &amp; goggles/face shield; keep mask ON</a:t>
            </a:r>
          </a:p>
          <a:p>
            <a:pPr marL="236538" indent="-236538">
              <a:buAutoNum type="arabicPeriod"/>
            </a:pPr>
            <a:r>
              <a:rPr lang="en-US" sz="1100" b="1" dirty="0"/>
              <a:t>Minimize number of providers in rear patient compartment</a:t>
            </a:r>
          </a:p>
          <a:p>
            <a:pPr marL="236538" indent="-236538">
              <a:buAutoNum type="arabicPeriod"/>
            </a:pPr>
            <a:r>
              <a:rPr lang="en-US" sz="1100" b="1" dirty="0"/>
              <a:t>Do NOT transport family members except parents/guardians, POA, special needs.   </a:t>
            </a:r>
            <a:r>
              <a:rPr lang="en-US" sz="1100" dirty="0"/>
              <a:t>CDC: hospitals not accepting visitors, possible exceptions for end of life situations</a:t>
            </a:r>
          </a:p>
          <a:p>
            <a:pPr marL="236538" indent="-236538">
              <a:buFont typeface="+mj-lt"/>
              <a:buAutoNum type="arabicPeriod"/>
            </a:pPr>
            <a:r>
              <a:rPr lang="en-US" sz="1100" b="1" dirty="0"/>
              <a:t>Ventilation: </a:t>
            </a:r>
          </a:p>
          <a:p>
            <a:pPr marL="520700" indent="-169863">
              <a:buFont typeface="Arial" panose="020B0604020202020204" pitchFamily="34" charset="0"/>
              <a:buChar char="•"/>
            </a:pPr>
            <a:r>
              <a:rPr lang="en-US" sz="1100" dirty="0"/>
              <a:t>Maximize ventilation with transport of any suspected COVID-19 patient</a:t>
            </a:r>
          </a:p>
          <a:p>
            <a:pPr marL="520700" indent="-169863">
              <a:buFont typeface="Arial" panose="020B0604020202020204" pitchFamily="34" charset="0"/>
              <a:buChar char="•"/>
            </a:pPr>
            <a:r>
              <a:rPr lang="en-US" sz="1100" dirty="0"/>
              <a:t>Patient Compartment: use exhaust fans and open windows to create airflow</a:t>
            </a:r>
          </a:p>
          <a:p>
            <a:pPr marL="520700" indent="-169863">
              <a:buFont typeface="Arial" panose="020B0604020202020204" pitchFamily="34" charset="0"/>
              <a:buChar char="•"/>
            </a:pPr>
            <a:r>
              <a:rPr lang="en-US" sz="1100" dirty="0"/>
              <a:t>Driver area: open outside air vents and turn fans to highest setting</a:t>
            </a:r>
          </a:p>
          <a:p>
            <a:pPr marL="520700" indent="-169863">
              <a:buFont typeface="Arial" panose="020B0604020202020204" pitchFamily="34" charset="0"/>
              <a:buChar char="•"/>
            </a:pPr>
            <a:r>
              <a:rPr lang="en-US" sz="1100" dirty="0"/>
              <a:t>Isolate driver and patient compartments</a:t>
            </a:r>
          </a:p>
        </p:txBody>
      </p:sp>
    </p:spTree>
    <p:extLst>
      <p:ext uri="{BB962C8B-B14F-4D97-AF65-F5344CB8AC3E}">
        <p14:creationId xmlns:p14="http://schemas.microsoft.com/office/powerpoint/2010/main" val="378353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35251C-8CFF-2040-8585-3C5D9B9B6F21}"/>
              </a:ext>
            </a:extLst>
          </p:cNvPr>
          <p:cNvSpPr>
            <a:spLocks noGrp="1"/>
          </p:cNvSpPr>
          <p:nvPr>
            <p:ph type="sldNum" sz="quarter" idx="12"/>
          </p:nvPr>
        </p:nvSpPr>
        <p:spPr>
          <a:xfrm>
            <a:off x="5361330" y="8717439"/>
            <a:ext cx="1543050" cy="486833"/>
          </a:xfrm>
        </p:spPr>
        <p:txBody>
          <a:bodyPr/>
          <a:lstStyle/>
          <a:p>
            <a:fld id="{CD1CB362-FDF9-EC4D-B084-1AC916796156}" type="slidenum">
              <a:rPr lang="en-US" smtClean="0"/>
              <a:t>5</a:t>
            </a:fld>
            <a:endParaRPr lang="en-US"/>
          </a:p>
        </p:txBody>
      </p:sp>
      <p:sp>
        <p:nvSpPr>
          <p:cNvPr id="6" name="TextBox 5">
            <a:extLst>
              <a:ext uri="{FF2B5EF4-FFF2-40B4-BE49-F238E27FC236}">
                <a16:creationId xmlns:a16="http://schemas.microsoft.com/office/drawing/2014/main" id="{55C2C4BD-0336-7D48-9FCC-35B805C95DCF}"/>
              </a:ext>
            </a:extLst>
          </p:cNvPr>
          <p:cNvSpPr txBox="1"/>
          <p:nvPr/>
        </p:nvSpPr>
        <p:spPr>
          <a:xfrm>
            <a:off x="1705132" y="320320"/>
            <a:ext cx="5097801" cy="338554"/>
          </a:xfrm>
          <a:prstGeom prst="rect">
            <a:avLst/>
          </a:prstGeom>
          <a:solidFill>
            <a:schemeClr val="bg1">
              <a:lumMod val="85000"/>
            </a:schemeClr>
          </a:solidFill>
          <a:ln w="28575">
            <a:solidFill>
              <a:schemeClr val="tx1"/>
            </a:solidFill>
          </a:ln>
        </p:spPr>
        <p:txBody>
          <a:bodyPr wrap="square" rtlCol="0">
            <a:spAutoFit/>
          </a:bodyPr>
          <a:lstStyle/>
          <a:p>
            <a:pPr algn="ctr"/>
            <a:r>
              <a:rPr lang="en-US" sz="1600" dirty="0"/>
              <a:t>Oxygen Therapy and Advanced Airway Management</a:t>
            </a:r>
          </a:p>
        </p:txBody>
      </p:sp>
      <p:sp>
        <p:nvSpPr>
          <p:cNvPr id="12" name="TextBox 11">
            <a:extLst>
              <a:ext uri="{FF2B5EF4-FFF2-40B4-BE49-F238E27FC236}">
                <a16:creationId xmlns:a16="http://schemas.microsoft.com/office/drawing/2014/main" id="{CCB34221-1D4C-0447-B3C0-4F7C3438FFC5}"/>
              </a:ext>
            </a:extLst>
          </p:cNvPr>
          <p:cNvSpPr txBox="1"/>
          <p:nvPr/>
        </p:nvSpPr>
        <p:spPr>
          <a:xfrm>
            <a:off x="1588236" y="8851699"/>
            <a:ext cx="5181598" cy="276999"/>
          </a:xfrm>
          <a:prstGeom prst="rect">
            <a:avLst/>
          </a:prstGeom>
          <a:noFill/>
          <a:ln>
            <a:noFill/>
          </a:ln>
        </p:spPr>
        <p:txBody>
          <a:bodyPr wrap="square" rtlCol="0">
            <a:spAutoFit/>
          </a:bodyPr>
          <a:lstStyle/>
          <a:p>
            <a:pPr algn="ctr"/>
            <a:r>
              <a:rPr lang="en-US" sz="1200" dirty="0">
                <a:solidFill>
                  <a:schemeClr val="accent1">
                    <a:lumMod val="50000"/>
                  </a:schemeClr>
                </a:solidFill>
              </a:rPr>
              <a:t>*Illustrations are examples only. Specific equipment may vary by agency.</a:t>
            </a:r>
          </a:p>
        </p:txBody>
      </p:sp>
      <p:sp>
        <p:nvSpPr>
          <p:cNvPr id="18" name="TextBox 17">
            <a:extLst>
              <a:ext uri="{FF2B5EF4-FFF2-40B4-BE49-F238E27FC236}">
                <a16:creationId xmlns:a16="http://schemas.microsoft.com/office/drawing/2014/main" id="{1E252C8D-B907-9341-BD00-922F7302CF01}"/>
              </a:ext>
            </a:extLst>
          </p:cNvPr>
          <p:cNvSpPr txBox="1"/>
          <p:nvPr/>
        </p:nvSpPr>
        <p:spPr>
          <a:xfrm>
            <a:off x="4201799" y="5050480"/>
            <a:ext cx="2602152" cy="1853133"/>
          </a:xfrm>
          <a:prstGeom prst="rect">
            <a:avLst/>
          </a:prstGeom>
          <a:noFill/>
          <a:ln w="12700">
            <a:solidFill>
              <a:schemeClr val="tx1"/>
            </a:solidFill>
          </a:ln>
        </p:spPr>
        <p:txBody>
          <a:bodyPr wrap="square" rtlCol="0" anchor="t">
            <a:spAutoFit/>
          </a:bodyPr>
          <a:lstStyle/>
          <a:p>
            <a:pPr marL="179070" indent="-179070" algn="ctr"/>
            <a:r>
              <a:rPr lang="en-US" sz="1200" b="1" dirty="0"/>
              <a:t>BVM</a:t>
            </a:r>
          </a:p>
          <a:p>
            <a:pPr marL="179070" indent="-179070" algn="ctr"/>
            <a:r>
              <a:rPr lang="en-US" sz="1200" dirty="0"/>
              <a:t>HEPA between mask and BVM</a:t>
            </a:r>
          </a:p>
          <a:p>
            <a:pPr marL="179070" indent="-179070" algn="ctr"/>
            <a:endParaRPr lang="en-US" sz="1200" dirty="0"/>
          </a:p>
          <a:p>
            <a:pPr marL="228600" indent="-177800">
              <a:buAutoNum type="arabicPeriod"/>
            </a:pPr>
            <a:endParaRPr lang="en-US" sz="1300" dirty="0"/>
          </a:p>
          <a:p>
            <a:pPr marL="228600" indent="-177800">
              <a:buAutoNum type="arabicPeriod"/>
            </a:pPr>
            <a:endParaRPr lang="en-US" sz="1300" dirty="0"/>
          </a:p>
          <a:p>
            <a:pPr marL="228600" indent="-177800">
              <a:buAutoNum type="arabicPeriod"/>
            </a:pPr>
            <a:endParaRPr lang="en-US" sz="1300" dirty="0"/>
          </a:p>
          <a:p>
            <a:pPr marL="50800"/>
            <a:endParaRPr lang="en-US" sz="1300" dirty="0"/>
          </a:p>
          <a:p>
            <a:pPr marL="228600" indent="-177800">
              <a:buAutoNum type="arabicPeriod"/>
            </a:pPr>
            <a:endParaRPr lang="en-US" sz="1300" dirty="0"/>
          </a:p>
          <a:p>
            <a:pPr marL="228600" indent="-177800">
              <a:buAutoNum type="arabicPeriod"/>
            </a:pPr>
            <a:endParaRPr lang="en-US" sz="1300" dirty="0"/>
          </a:p>
        </p:txBody>
      </p:sp>
      <p:sp>
        <p:nvSpPr>
          <p:cNvPr id="19" name="TextBox 18">
            <a:extLst>
              <a:ext uri="{FF2B5EF4-FFF2-40B4-BE49-F238E27FC236}">
                <a16:creationId xmlns:a16="http://schemas.microsoft.com/office/drawing/2014/main" id="{5109A9BF-B35E-2549-94F8-92F29BED59C2}"/>
              </a:ext>
            </a:extLst>
          </p:cNvPr>
          <p:cNvSpPr txBox="1"/>
          <p:nvPr/>
        </p:nvSpPr>
        <p:spPr>
          <a:xfrm>
            <a:off x="1670176" y="6944616"/>
            <a:ext cx="2479129" cy="1908341"/>
          </a:xfrm>
          <a:prstGeom prst="rect">
            <a:avLst/>
          </a:prstGeom>
          <a:noFill/>
          <a:ln w="12700">
            <a:solidFill>
              <a:schemeClr val="tx1"/>
            </a:solidFill>
          </a:ln>
        </p:spPr>
        <p:txBody>
          <a:bodyPr wrap="square" rtlCol="0" anchor="t">
            <a:spAutoFit/>
          </a:bodyPr>
          <a:lstStyle/>
          <a:p>
            <a:pPr marL="179070" indent="-179070" algn="ctr"/>
            <a:r>
              <a:rPr lang="en-US" sz="1200" b="1" dirty="0"/>
              <a:t>ETT OR IGEL</a:t>
            </a:r>
          </a:p>
          <a:p>
            <a:pPr marL="179070" indent="-179070" algn="ctr"/>
            <a:r>
              <a:rPr lang="en-US" sz="1100" dirty="0">
                <a:latin typeface="Calibri" panose="020F0502020204030204" pitchFamily="34" charset="0"/>
                <a:cs typeface="Calibri" panose="020F0502020204030204" pitchFamily="34" charset="0"/>
              </a:rPr>
              <a:t>HEPA between ETT or I-gel and BVM</a:t>
            </a:r>
          </a:p>
          <a:p>
            <a:pPr marL="179070" indent="-179070" algn="ctr"/>
            <a:endParaRPr lang="en-US" sz="1000" dirty="0"/>
          </a:p>
          <a:p>
            <a:pPr marL="179070" indent="-179070" algn="ctr"/>
            <a:endParaRPr lang="en-US" sz="1000" dirty="0"/>
          </a:p>
          <a:p>
            <a:pPr marL="179070" indent="-179070" algn="ctr"/>
            <a:endParaRPr lang="en-US" sz="1000" dirty="0"/>
          </a:p>
          <a:p>
            <a:pPr marL="228600" indent="-177800">
              <a:buAutoNum type="arabicPeriod"/>
            </a:pPr>
            <a:endParaRPr lang="en-US" sz="1300" dirty="0"/>
          </a:p>
          <a:p>
            <a:pPr marL="50800"/>
            <a:endParaRPr lang="en-US" sz="1300" dirty="0"/>
          </a:p>
          <a:p>
            <a:pPr marL="228600" indent="-177800">
              <a:buAutoNum type="arabicPeriod"/>
            </a:pPr>
            <a:endParaRPr lang="en-US" sz="1300" dirty="0"/>
          </a:p>
          <a:p>
            <a:pPr marL="228600" indent="-177800">
              <a:buAutoNum type="arabicPeriod"/>
            </a:pPr>
            <a:endParaRPr lang="en-US" sz="1300" dirty="0"/>
          </a:p>
          <a:p>
            <a:pPr marL="228600" indent="-177800">
              <a:buAutoNum type="arabicPeriod"/>
            </a:pPr>
            <a:endParaRPr lang="en-US" sz="1300" dirty="0"/>
          </a:p>
        </p:txBody>
      </p:sp>
      <p:sp>
        <p:nvSpPr>
          <p:cNvPr id="23" name="Text Box 2315">
            <a:extLst>
              <a:ext uri="{FF2B5EF4-FFF2-40B4-BE49-F238E27FC236}">
                <a16:creationId xmlns:a16="http://schemas.microsoft.com/office/drawing/2014/main" id="{9497406B-E6F8-1040-887D-0CFA855A311C}"/>
              </a:ext>
            </a:extLst>
          </p:cNvPr>
          <p:cNvSpPr txBox="1">
            <a:spLocks noChangeAspect="1" noEditPoints="1" noChangeArrowheads="1" noChangeShapeType="1" noTextEdit="1"/>
          </p:cNvSpPr>
          <p:nvPr/>
        </p:nvSpPr>
        <p:spPr bwMode="auto">
          <a:xfrm>
            <a:off x="3344228" y="4363129"/>
            <a:ext cx="16954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 </a:t>
            </a:r>
          </a:p>
        </p:txBody>
      </p:sp>
      <p:sp>
        <p:nvSpPr>
          <p:cNvPr id="37" name="TextBox 36">
            <a:extLst>
              <a:ext uri="{FF2B5EF4-FFF2-40B4-BE49-F238E27FC236}">
                <a16:creationId xmlns:a16="http://schemas.microsoft.com/office/drawing/2014/main" id="{6004E9A7-D13D-1D49-A50F-73F743A4611D}"/>
              </a:ext>
            </a:extLst>
          </p:cNvPr>
          <p:cNvSpPr txBox="1"/>
          <p:nvPr/>
        </p:nvSpPr>
        <p:spPr>
          <a:xfrm>
            <a:off x="2666076" y="1326"/>
            <a:ext cx="2648046" cy="523220"/>
          </a:xfrm>
          <a:prstGeom prst="rect">
            <a:avLst/>
          </a:prstGeom>
          <a:noFill/>
        </p:spPr>
        <p:txBody>
          <a:bodyPr wrap="square" rtlCol="0">
            <a:spAutoFit/>
          </a:bodyPr>
          <a:lstStyle/>
          <a:p>
            <a:pPr algn="ctr"/>
            <a:r>
              <a:rPr lang="en-US" sz="1400" b="1" dirty="0">
                <a:solidFill>
                  <a:srgbClr val="FF0000"/>
                </a:solidFill>
              </a:rPr>
              <a:t>November 12 – 25, 2020</a:t>
            </a:r>
          </a:p>
          <a:p>
            <a:endParaRPr lang="en-US" sz="1400" b="1" dirty="0">
              <a:solidFill>
                <a:schemeClr val="accent4"/>
              </a:solidFill>
            </a:endParaRPr>
          </a:p>
        </p:txBody>
      </p:sp>
      <p:sp>
        <p:nvSpPr>
          <p:cNvPr id="38" name="TextBox 37">
            <a:extLst>
              <a:ext uri="{FF2B5EF4-FFF2-40B4-BE49-F238E27FC236}">
                <a16:creationId xmlns:a16="http://schemas.microsoft.com/office/drawing/2014/main" id="{C7425944-DBDD-4844-B7FF-FA6B7429F454}"/>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39" name="Table 38">
            <a:extLst>
              <a:ext uri="{FF2B5EF4-FFF2-40B4-BE49-F238E27FC236}">
                <a16:creationId xmlns:a16="http://schemas.microsoft.com/office/drawing/2014/main" id="{776AA0C7-C995-7F4F-837A-371AA44BCCD6}"/>
              </a:ext>
            </a:extLst>
          </p:cNvPr>
          <p:cNvGraphicFramePr>
            <a:graphicFrameLocks noGrp="1"/>
          </p:cNvGraphicFramePr>
          <p:nvPr>
            <p:extLst>
              <p:ext uri="{D42A27DB-BD31-4B8C-83A1-F6EECF244321}">
                <p14:modId xmlns:p14="http://schemas.microsoft.com/office/powerpoint/2010/main" val="3398345756"/>
              </p:ext>
            </p:extLst>
          </p:nvPr>
        </p:nvGraphicFramePr>
        <p:xfrm>
          <a:off x="0" y="233129"/>
          <a:ext cx="1659921" cy="8735611"/>
        </p:xfrm>
        <a:graphic>
          <a:graphicData uri="http://schemas.openxmlformats.org/drawingml/2006/table">
            <a:tbl>
              <a:tblPr firstRow="1" bandRow="1">
                <a:tableStyleId>{5940675A-B579-460E-94D1-54222C63F5DA}</a:tableStyleId>
              </a:tblPr>
              <a:tblGrid>
                <a:gridCol w="1659921">
                  <a:extLst>
                    <a:ext uri="{9D8B030D-6E8A-4147-A177-3AD203B41FA5}">
                      <a16:colId xmlns:a16="http://schemas.microsoft.com/office/drawing/2014/main" val="3921577720"/>
                    </a:ext>
                  </a:extLst>
                </a:gridCol>
              </a:tblGrid>
              <a:tr h="45720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2909529"/>
                  </a:ext>
                </a:extLst>
              </a:tr>
              <a:tr h="45720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4509826"/>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30390"/>
                  </a:ext>
                </a:extLst>
              </a:tr>
              <a:tr h="347707">
                <a:tc>
                  <a:txBody>
                    <a:bodyPr/>
                    <a:lstStyle/>
                    <a:p>
                      <a:r>
                        <a:rPr lang="en-US" sz="1250" b="1" dirty="0">
                          <a:solidFill>
                            <a:schemeClr val="tx1"/>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418297146"/>
                  </a:ext>
                </a:extLst>
              </a:tr>
              <a:tr h="274320">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750514"/>
                  </a:ext>
                </a:extLst>
              </a:tr>
              <a:tr h="274320">
                <a:tc>
                  <a:txBody>
                    <a:bodyPr/>
                    <a:lstStyle/>
                    <a:p>
                      <a:pPr marL="171450" indent="0">
                        <a:tabLst/>
                      </a:pPr>
                      <a:r>
                        <a:rPr lang="en-US" sz="1100" b="1" dirty="0">
                          <a:solidFill>
                            <a:schemeClr val="tx1"/>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67398126"/>
                  </a:ext>
                </a:extLst>
              </a:tr>
              <a:tr h="274320">
                <a:tc>
                  <a:txBody>
                    <a:bodyPr/>
                    <a:lstStyle/>
                    <a:p>
                      <a:pPr marL="171450" indent="0">
                        <a:tabLst/>
                      </a:pPr>
                      <a:r>
                        <a:rPr lang="en-US" sz="1100" b="1" dirty="0">
                          <a:solidFill>
                            <a:schemeClr val="tx1"/>
                          </a:solidFill>
                        </a:rPr>
                        <a:t>O</a:t>
                      </a:r>
                      <a:r>
                        <a:rPr lang="en-US" sz="1100" b="1" baseline="-25000" dirty="0">
                          <a:solidFill>
                            <a:schemeClr val="tx1"/>
                          </a:solidFill>
                        </a:rPr>
                        <a:t>2  </a:t>
                      </a:r>
                      <a:r>
                        <a:rPr lang="en-US" sz="1100" b="1" dirty="0">
                          <a:solidFill>
                            <a:schemeClr val="tx1"/>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7203905"/>
                  </a:ext>
                </a:extLst>
              </a:tr>
              <a:tr h="2743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5639130"/>
                  </a:ext>
                </a:extLst>
              </a:tr>
              <a:tr h="365760">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0519263"/>
                  </a:ext>
                </a:extLst>
              </a:tr>
              <a:tr h="457200">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6830068"/>
                  </a:ext>
                </a:extLst>
              </a:tr>
              <a:tr h="274320">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6186698"/>
                  </a:ext>
                </a:extLst>
              </a:tr>
              <a:tr h="568937">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033202"/>
                  </a:ext>
                </a:extLst>
              </a:tr>
              <a:tr h="365760">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989792"/>
                  </a:ext>
                </a:extLst>
              </a:tr>
              <a:tr h="3386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910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9578788"/>
                  </a:ext>
                </a:extLst>
              </a:tr>
              <a:tr h="606213">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4621713"/>
                  </a:ext>
                </a:extLst>
              </a:tr>
              <a:tr h="457200">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9253991"/>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1114">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572166">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0266474"/>
                  </a:ext>
                </a:extLst>
              </a:tr>
              <a:tr h="0">
                <a:tc>
                  <a:txBody>
                    <a:bodyPr/>
                    <a:lstStyle/>
                    <a:p>
                      <a:pPr marL="11113" indent="0">
                        <a:tabLst/>
                      </a:pPr>
                      <a:endParaRPr lang="en-US" sz="125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734330"/>
                  </a:ext>
                </a:extLst>
              </a:tr>
            </a:tbl>
          </a:graphicData>
        </a:graphic>
      </p:graphicFrame>
      <p:sp>
        <p:nvSpPr>
          <p:cNvPr id="3" name="Rectangle 2">
            <a:extLst>
              <a:ext uri="{FF2B5EF4-FFF2-40B4-BE49-F238E27FC236}">
                <a16:creationId xmlns:a16="http://schemas.microsoft.com/office/drawing/2014/main" id="{845F71A8-8FEA-4F4F-A07A-792B50FEB909}"/>
              </a:ext>
            </a:extLst>
          </p:cNvPr>
          <p:cNvSpPr/>
          <p:nvPr/>
        </p:nvSpPr>
        <p:spPr>
          <a:xfrm>
            <a:off x="1793564" y="3201692"/>
            <a:ext cx="2214811" cy="646331"/>
          </a:xfrm>
          <a:prstGeom prst="rect">
            <a:avLst/>
          </a:prstGeom>
        </p:spPr>
        <p:txBody>
          <a:bodyPr wrap="square">
            <a:spAutoFit/>
          </a:bodyPr>
          <a:lstStyle/>
          <a:p>
            <a:pPr marL="101600"/>
            <a:r>
              <a:rPr lang="en-US" sz="1200" b="1" dirty="0"/>
              <a:t>Nasal Cannula</a:t>
            </a:r>
          </a:p>
          <a:p>
            <a:pPr marL="279400" indent="-177800">
              <a:buAutoNum type="arabicPeriod"/>
            </a:pPr>
            <a:r>
              <a:rPr lang="en-US" sz="1200" dirty="0"/>
              <a:t>Place nasal cannula</a:t>
            </a:r>
          </a:p>
          <a:p>
            <a:pPr marL="279400" indent="-177800">
              <a:buAutoNum type="arabicPeriod"/>
            </a:pPr>
            <a:r>
              <a:rPr lang="en-US" sz="1200" dirty="0"/>
              <a:t>Place surgical mask on face</a:t>
            </a:r>
          </a:p>
        </p:txBody>
      </p:sp>
      <p:pic>
        <p:nvPicPr>
          <p:cNvPr id="22" name="Picture 21">
            <a:extLst>
              <a:ext uri="{FF2B5EF4-FFF2-40B4-BE49-F238E27FC236}">
                <a16:creationId xmlns:a16="http://schemas.microsoft.com/office/drawing/2014/main" id="{4447987E-4B86-483A-8075-6B737EFAB15C}"/>
              </a:ext>
            </a:extLst>
          </p:cNvPr>
          <p:cNvPicPr>
            <a:picLocks noChangeAspect="1"/>
          </p:cNvPicPr>
          <p:nvPr/>
        </p:nvPicPr>
        <p:blipFill>
          <a:blip r:embed="rId3"/>
          <a:stretch>
            <a:fillRect/>
          </a:stretch>
        </p:blipFill>
        <p:spPr>
          <a:xfrm>
            <a:off x="4351629" y="3570329"/>
            <a:ext cx="2324301" cy="1379324"/>
          </a:xfrm>
          <a:prstGeom prst="rect">
            <a:avLst/>
          </a:prstGeom>
        </p:spPr>
      </p:pic>
      <p:pic>
        <p:nvPicPr>
          <p:cNvPr id="28" name="Picture 27">
            <a:extLst>
              <a:ext uri="{FF2B5EF4-FFF2-40B4-BE49-F238E27FC236}">
                <a16:creationId xmlns:a16="http://schemas.microsoft.com/office/drawing/2014/main" id="{063BC4D6-0CC8-4318-8904-DD312F9B5601}"/>
              </a:ext>
            </a:extLst>
          </p:cNvPr>
          <p:cNvPicPr>
            <a:picLocks noChangeAspect="1"/>
          </p:cNvPicPr>
          <p:nvPr/>
        </p:nvPicPr>
        <p:blipFill>
          <a:blip r:embed="rId4"/>
          <a:stretch>
            <a:fillRect/>
          </a:stretch>
        </p:blipFill>
        <p:spPr>
          <a:xfrm>
            <a:off x="1787898" y="5438105"/>
            <a:ext cx="2274823" cy="1387819"/>
          </a:xfrm>
          <a:prstGeom prst="rect">
            <a:avLst/>
          </a:prstGeom>
        </p:spPr>
      </p:pic>
      <p:sp>
        <p:nvSpPr>
          <p:cNvPr id="30" name="TextBox 29">
            <a:extLst>
              <a:ext uri="{FF2B5EF4-FFF2-40B4-BE49-F238E27FC236}">
                <a16:creationId xmlns:a16="http://schemas.microsoft.com/office/drawing/2014/main" id="{1BA5514A-B195-4FE7-B42E-C6659702133E}"/>
              </a:ext>
            </a:extLst>
          </p:cNvPr>
          <p:cNvSpPr txBox="1"/>
          <p:nvPr/>
        </p:nvSpPr>
        <p:spPr>
          <a:xfrm>
            <a:off x="1839790" y="4998695"/>
            <a:ext cx="2171037" cy="461665"/>
          </a:xfrm>
          <a:prstGeom prst="rect">
            <a:avLst/>
          </a:prstGeom>
          <a:noFill/>
        </p:spPr>
        <p:txBody>
          <a:bodyPr wrap="square" rtlCol="0">
            <a:spAutoFit/>
          </a:bodyPr>
          <a:lstStyle/>
          <a:p>
            <a:pPr algn="ctr"/>
            <a:r>
              <a:rPr lang="en-US" sz="1200" b="1" dirty="0"/>
              <a:t>NEBULIZER</a:t>
            </a:r>
          </a:p>
          <a:p>
            <a:pPr algn="ctr"/>
            <a:r>
              <a:rPr lang="en-US" sz="1200" dirty="0"/>
              <a:t>HEPA on end of T</a:t>
            </a:r>
          </a:p>
        </p:txBody>
      </p:sp>
      <p:sp>
        <p:nvSpPr>
          <p:cNvPr id="36" name="Rectangle 35">
            <a:extLst>
              <a:ext uri="{FF2B5EF4-FFF2-40B4-BE49-F238E27FC236}">
                <a16:creationId xmlns:a16="http://schemas.microsoft.com/office/drawing/2014/main" id="{A8D84844-7715-4C06-BCC1-A53CCE74CCCE}"/>
              </a:ext>
            </a:extLst>
          </p:cNvPr>
          <p:cNvSpPr/>
          <p:nvPr/>
        </p:nvSpPr>
        <p:spPr>
          <a:xfrm>
            <a:off x="1681876" y="5038009"/>
            <a:ext cx="2455727" cy="18531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4CC16C-3956-4CEE-8807-158E14C32370}"/>
              </a:ext>
            </a:extLst>
          </p:cNvPr>
          <p:cNvSpPr/>
          <p:nvPr/>
        </p:nvSpPr>
        <p:spPr>
          <a:xfrm>
            <a:off x="4210581" y="3081100"/>
            <a:ext cx="2591288" cy="19208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BEA18AD-C40D-4502-9621-E37FA986A56A}"/>
              </a:ext>
            </a:extLst>
          </p:cNvPr>
          <p:cNvSpPr txBox="1"/>
          <p:nvPr/>
        </p:nvSpPr>
        <p:spPr>
          <a:xfrm>
            <a:off x="4276906" y="3081475"/>
            <a:ext cx="2201418" cy="461665"/>
          </a:xfrm>
          <a:prstGeom prst="rect">
            <a:avLst/>
          </a:prstGeom>
          <a:noFill/>
        </p:spPr>
        <p:txBody>
          <a:bodyPr wrap="square" rtlCol="0">
            <a:spAutoFit/>
          </a:bodyPr>
          <a:lstStyle/>
          <a:p>
            <a:pPr algn="ctr"/>
            <a:r>
              <a:rPr lang="en-US" sz="1200" b="1" dirty="0"/>
              <a:t>CPAP</a:t>
            </a:r>
          </a:p>
          <a:p>
            <a:pPr algn="ctr"/>
            <a:r>
              <a:rPr lang="en-US" sz="1200" dirty="0"/>
              <a:t>HEPA on mask</a:t>
            </a:r>
          </a:p>
        </p:txBody>
      </p:sp>
      <p:pic>
        <p:nvPicPr>
          <p:cNvPr id="7" name="Picture 7" descr="BVM.jpg">
            <a:extLst>
              <a:ext uri="{FF2B5EF4-FFF2-40B4-BE49-F238E27FC236}">
                <a16:creationId xmlns:a16="http://schemas.microsoft.com/office/drawing/2014/main" id="{B2CD10B8-3166-4FB5-B5C9-AA509083F070}"/>
              </a:ext>
            </a:extLst>
          </p:cNvPr>
          <p:cNvPicPr>
            <a:picLocks noChangeAspect="1"/>
          </p:cNvPicPr>
          <p:nvPr/>
        </p:nvPicPr>
        <p:blipFill>
          <a:blip r:embed="rId5"/>
          <a:stretch>
            <a:fillRect/>
          </a:stretch>
        </p:blipFill>
        <p:spPr>
          <a:xfrm>
            <a:off x="4344075" y="5463705"/>
            <a:ext cx="2324301" cy="1362219"/>
          </a:xfrm>
          <a:prstGeom prst="rect">
            <a:avLst/>
          </a:prstGeom>
        </p:spPr>
      </p:pic>
      <p:pic>
        <p:nvPicPr>
          <p:cNvPr id="8" name="Picture 8" descr="ETT2.jpg">
            <a:extLst>
              <a:ext uri="{FF2B5EF4-FFF2-40B4-BE49-F238E27FC236}">
                <a16:creationId xmlns:a16="http://schemas.microsoft.com/office/drawing/2014/main" id="{950D1F8C-C8AB-4E7A-B75F-D5F9AA2AA60D}"/>
              </a:ext>
            </a:extLst>
          </p:cNvPr>
          <p:cNvPicPr>
            <a:picLocks noChangeAspect="1"/>
          </p:cNvPicPr>
          <p:nvPr/>
        </p:nvPicPr>
        <p:blipFill>
          <a:blip r:embed="rId6"/>
          <a:stretch>
            <a:fillRect/>
          </a:stretch>
        </p:blipFill>
        <p:spPr>
          <a:xfrm>
            <a:off x="1773232" y="7367317"/>
            <a:ext cx="2304157" cy="1457582"/>
          </a:xfrm>
          <a:prstGeom prst="rect">
            <a:avLst/>
          </a:prstGeom>
        </p:spPr>
      </p:pic>
      <p:sp>
        <p:nvSpPr>
          <p:cNvPr id="5" name="TextBox 4">
            <a:extLst>
              <a:ext uri="{FF2B5EF4-FFF2-40B4-BE49-F238E27FC236}">
                <a16:creationId xmlns:a16="http://schemas.microsoft.com/office/drawing/2014/main" id="{F68F9AFC-C6C5-4F64-A582-5BB8DD5BE31A}"/>
              </a:ext>
            </a:extLst>
          </p:cNvPr>
          <p:cNvSpPr txBox="1"/>
          <p:nvPr/>
        </p:nvSpPr>
        <p:spPr>
          <a:xfrm>
            <a:off x="1862578" y="4003607"/>
            <a:ext cx="2214811" cy="830997"/>
          </a:xfrm>
          <a:prstGeom prst="rect">
            <a:avLst/>
          </a:prstGeom>
          <a:noFill/>
        </p:spPr>
        <p:txBody>
          <a:bodyPr wrap="square" rtlCol="0">
            <a:spAutoFit/>
          </a:bodyPr>
          <a:lstStyle/>
          <a:p>
            <a:r>
              <a:rPr lang="en-US" sz="1200" b="1" dirty="0"/>
              <a:t>Non-Rebreather Mask</a:t>
            </a:r>
          </a:p>
          <a:p>
            <a:r>
              <a:rPr lang="en-US" sz="1200" dirty="0"/>
              <a:t>1.  Place non-rebreather mask</a:t>
            </a:r>
          </a:p>
          <a:p>
            <a:r>
              <a:rPr lang="en-US" sz="1200" dirty="0"/>
              <a:t>2.  Place surgical mask on top of </a:t>
            </a:r>
          </a:p>
          <a:p>
            <a:r>
              <a:rPr lang="en-US" sz="1200" dirty="0"/>
              <a:t>      NRB mask</a:t>
            </a:r>
          </a:p>
        </p:txBody>
      </p:sp>
      <p:pic>
        <p:nvPicPr>
          <p:cNvPr id="10" name="Picture 9" descr="A picture containing table, water&#10;&#10;Description automatically generated">
            <a:extLst>
              <a:ext uri="{FF2B5EF4-FFF2-40B4-BE49-F238E27FC236}">
                <a16:creationId xmlns:a16="http://schemas.microsoft.com/office/drawing/2014/main" id="{70C65C1A-C3B5-491D-B8D9-1AD8A8EB9A53}"/>
              </a:ext>
            </a:extLst>
          </p:cNvPr>
          <p:cNvPicPr>
            <a:picLocks noChangeAspect="1"/>
          </p:cNvPicPr>
          <p:nvPr/>
        </p:nvPicPr>
        <p:blipFill>
          <a:blip r:embed="rId7"/>
          <a:stretch>
            <a:fillRect/>
          </a:stretch>
        </p:blipFill>
        <p:spPr>
          <a:xfrm>
            <a:off x="4341727" y="7250233"/>
            <a:ext cx="2344104" cy="1530672"/>
          </a:xfrm>
          <a:prstGeom prst="rect">
            <a:avLst/>
          </a:prstGeom>
        </p:spPr>
      </p:pic>
      <p:sp>
        <p:nvSpPr>
          <p:cNvPr id="14" name="TextBox 13">
            <a:extLst>
              <a:ext uri="{FF2B5EF4-FFF2-40B4-BE49-F238E27FC236}">
                <a16:creationId xmlns:a16="http://schemas.microsoft.com/office/drawing/2014/main" id="{23A4C34D-6C6F-42E4-9FE3-2DB6F341C355}"/>
              </a:ext>
            </a:extLst>
          </p:cNvPr>
          <p:cNvSpPr txBox="1"/>
          <p:nvPr/>
        </p:nvSpPr>
        <p:spPr>
          <a:xfrm>
            <a:off x="4662869" y="6973234"/>
            <a:ext cx="2172835" cy="276999"/>
          </a:xfrm>
          <a:prstGeom prst="rect">
            <a:avLst/>
          </a:prstGeom>
          <a:noFill/>
        </p:spPr>
        <p:txBody>
          <a:bodyPr wrap="square" rtlCol="0">
            <a:spAutoFit/>
          </a:bodyPr>
          <a:lstStyle/>
          <a:p>
            <a:r>
              <a:rPr lang="en-US" sz="1200" b="1" dirty="0"/>
              <a:t>BVM with Inline Suction</a:t>
            </a:r>
          </a:p>
        </p:txBody>
      </p:sp>
      <p:sp>
        <p:nvSpPr>
          <p:cNvPr id="16" name="TextBox 15">
            <a:extLst>
              <a:ext uri="{FF2B5EF4-FFF2-40B4-BE49-F238E27FC236}">
                <a16:creationId xmlns:a16="http://schemas.microsoft.com/office/drawing/2014/main" id="{8360D26C-259F-4C8F-95DA-15D032B5BE9D}"/>
              </a:ext>
            </a:extLst>
          </p:cNvPr>
          <p:cNvSpPr txBox="1"/>
          <p:nvPr/>
        </p:nvSpPr>
        <p:spPr>
          <a:xfrm>
            <a:off x="1693578" y="3087038"/>
            <a:ext cx="2455727" cy="1897021"/>
          </a:xfrm>
          <a:prstGeom prst="rect">
            <a:avLst/>
          </a:prstGeom>
          <a:noFill/>
          <a:ln w="12700">
            <a:solidFill>
              <a:schemeClr val="tx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FB2D8BCB-C178-4589-BCA9-493A6486C6C8}"/>
              </a:ext>
            </a:extLst>
          </p:cNvPr>
          <p:cNvSpPr txBox="1"/>
          <p:nvPr/>
        </p:nvSpPr>
        <p:spPr>
          <a:xfrm>
            <a:off x="4196697" y="6946326"/>
            <a:ext cx="2612355" cy="1905046"/>
          </a:xfrm>
          <a:prstGeom prst="rect">
            <a:avLst/>
          </a:prstGeom>
          <a:noFill/>
          <a:ln w="12700">
            <a:solidFill>
              <a:schemeClr val="tx1"/>
            </a:solidFill>
          </a:ln>
        </p:spPr>
        <p:txBody>
          <a:bodyPr wrap="square" rtlCol="0">
            <a:noAutofit/>
          </a:bodyPr>
          <a:lstStyle/>
          <a:p>
            <a:pPr algn="ctr"/>
            <a:r>
              <a:rPr lang="en-US" dirty="0"/>
              <a:t> </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3" name="TextBox 12">
            <a:extLst>
              <a:ext uri="{FF2B5EF4-FFF2-40B4-BE49-F238E27FC236}">
                <a16:creationId xmlns:a16="http://schemas.microsoft.com/office/drawing/2014/main" id="{28BAD9A3-19EA-4C2E-A7BC-4237E6B9EA61}"/>
              </a:ext>
            </a:extLst>
          </p:cNvPr>
          <p:cNvSpPr txBox="1"/>
          <p:nvPr/>
        </p:nvSpPr>
        <p:spPr>
          <a:xfrm>
            <a:off x="1705132" y="705747"/>
            <a:ext cx="5120910" cy="2354491"/>
          </a:xfrm>
          <a:prstGeom prst="rect">
            <a:avLst/>
          </a:prstGeom>
          <a:noFill/>
          <a:ln w="19050">
            <a:solidFill>
              <a:srgbClr val="FF0000"/>
            </a:solidFill>
          </a:ln>
        </p:spPr>
        <p:txBody>
          <a:bodyPr wrap="square" rtlCol="0">
            <a:spAutoFit/>
          </a:bodyPr>
          <a:lstStyle/>
          <a:p>
            <a:pPr marL="179388" lvl="0" indent="-179388"/>
            <a:r>
              <a:rPr lang="en-US" sz="1600" b="1" dirty="0">
                <a:solidFill>
                  <a:srgbClr val="FF0000"/>
                </a:solidFill>
              </a:rPr>
              <a:t>Aerosol Generating Procedure Precautions</a:t>
            </a:r>
          </a:p>
          <a:p>
            <a:pPr marL="179388" lvl="0" indent="-179388"/>
            <a:r>
              <a:rPr lang="en-US" sz="1200" dirty="0"/>
              <a:t>If patient condition REQUIRES invasive airway intervention:</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BVMs and CPAPs should be equipped with HEPA filters</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FOLLOW STANDARD AIRWAY PROTOCOLS for patients needing advanced airway.  Evidence shows our standard protocols safest for providers. </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DO </a:t>
            </a:r>
            <a:r>
              <a:rPr lang="en-US" sz="1100" b="1" dirty="0">
                <a:solidFill>
                  <a:prstClr val="black"/>
                </a:solidFill>
                <a:latin typeface="Calibri" panose="020F0502020204030204" pitchFamily="34" charset="0"/>
                <a:cs typeface="Calibri" panose="020F0502020204030204" pitchFamily="34" charset="0"/>
              </a:rPr>
              <a:t>NOT</a:t>
            </a:r>
            <a:r>
              <a:rPr lang="en-US" sz="1100" dirty="0">
                <a:solidFill>
                  <a:prstClr val="black"/>
                </a:solidFill>
                <a:latin typeface="Calibri" panose="020F0502020204030204" pitchFamily="34" charset="0"/>
                <a:cs typeface="Calibri" panose="020F0502020204030204" pitchFamily="34" charset="0"/>
              </a:rPr>
              <a:t> USE VENTILATORS</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Use CPAP and nebulized meds as last resort</a:t>
            </a:r>
          </a:p>
          <a:p>
            <a:pPr marL="850900" lvl="1"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Consider other appropriate treatments first</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Maximize area ventilation: open doors/windows, use exhaust fans</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Contact Medical Control for guidance, as needed</a:t>
            </a:r>
          </a:p>
          <a:p>
            <a:pPr marL="393700" lvl="0" indent="-165100">
              <a:spcBef>
                <a:spcPts val="300"/>
              </a:spcBef>
              <a:buFont typeface="Arial" panose="020B0604020202020204" pitchFamily="34" charset="0"/>
              <a:buChar char="•"/>
            </a:pPr>
            <a:r>
              <a:rPr lang="en-US" sz="1100" dirty="0">
                <a:solidFill>
                  <a:prstClr val="black"/>
                </a:solidFill>
                <a:latin typeface="Calibri" panose="020F0502020204030204" pitchFamily="34" charset="0"/>
                <a:cs typeface="Calibri" panose="020F0502020204030204" pitchFamily="34" charset="0"/>
              </a:rPr>
              <a:t>See </a:t>
            </a:r>
            <a:r>
              <a:rPr lang="en-US" sz="1100" dirty="0" err="1">
                <a:solidFill>
                  <a:prstClr val="black"/>
                </a:solidFill>
                <a:latin typeface="Calibri" panose="020F0502020204030204" pitchFamily="34" charset="0"/>
                <a:cs typeface="Calibri" panose="020F0502020204030204" pitchFamily="34" charset="0"/>
              </a:rPr>
              <a:t>decon</a:t>
            </a:r>
            <a:r>
              <a:rPr lang="en-US" sz="1100" dirty="0">
                <a:solidFill>
                  <a:prstClr val="black"/>
                </a:solidFill>
                <a:latin typeface="Calibri" panose="020F0502020204030204" pitchFamily="34" charset="0"/>
                <a:cs typeface="Calibri" panose="020F0502020204030204" pitchFamily="34" charset="0"/>
              </a:rPr>
              <a:t> checklists for specialized steps after aerosol procedures</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636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DEAB3C-7E91-FA43-AED5-40267FFB5060}"/>
              </a:ext>
            </a:extLst>
          </p:cNvPr>
          <p:cNvSpPr>
            <a:spLocks noGrp="1"/>
          </p:cNvSpPr>
          <p:nvPr>
            <p:ph type="sldNum" sz="quarter" idx="12"/>
          </p:nvPr>
        </p:nvSpPr>
        <p:spPr>
          <a:xfrm>
            <a:off x="5314950" y="8745295"/>
            <a:ext cx="1543050" cy="486833"/>
          </a:xfrm>
        </p:spPr>
        <p:txBody>
          <a:bodyPr/>
          <a:lstStyle/>
          <a:p>
            <a:fld id="{CD1CB362-FDF9-EC4D-B084-1AC916796156}" type="slidenum">
              <a:rPr lang="en-US" smtClean="0"/>
              <a:t>6</a:t>
            </a:fld>
            <a:endParaRPr lang="en-US"/>
          </a:p>
        </p:txBody>
      </p:sp>
      <p:sp>
        <p:nvSpPr>
          <p:cNvPr id="6" name="TextBox 5">
            <a:extLst>
              <a:ext uri="{FF2B5EF4-FFF2-40B4-BE49-F238E27FC236}">
                <a16:creationId xmlns:a16="http://schemas.microsoft.com/office/drawing/2014/main" id="{1FFFF551-EB35-B941-9590-E66F0BE9BD14}"/>
              </a:ext>
            </a:extLst>
          </p:cNvPr>
          <p:cNvSpPr txBox="1"/>
          <p:nvPr/>
        </p:nvSpPr>
        <p:spPr>
          <a:xfrm>
            <a:off x="1728995" y="258499"/>
            <a:ext cx="5076036" cy="338554"/>
          </a:xfrm>
          <a:prstGeom prst="rect">
            <a:avLst/>
          </a:prstGeom>
          <a:solidFill>
            <a:schemeClr val="bg1">
              <a:lumMod val="85000"/>
            </a:schemeClr>
          </a:solidFill>
          <a:ln w="28575">
            <a:solidFill>
              <a:schemeClr val="tx1"/>
            </a:solidFill>
          </a:ln>
        </p:spPr>
        <p:txBody>
          <a:bodyPr wrap="square" rtlCol="0">
            <a:spAutoFit/>
          </a:bodyPr>
          <a:lstStyle/>
          <a:p>
            <a:pPr algn="ctr"/>
            <a:r>
              <a:rPr lang="en-US" sz="1600" dirty="0"/>
              <a:t>EMS: COVID-19 Hospital Notification Checklist</a:t>
            </a:r>
          </a:p>
        </p:txBody>
      </p:sp>
      <p:sp>
        <p:nvSpPr>
          <p:cNvPr id="29" name="TextBox 28">
            <a:extLst>
              <a:ext uri="{FF2B5EF4-FFF2-40B4-BE49-F238E27FC236}">
                <a16:creationId xmlns:a16="http://schemas.microsoft.com/office/drawing/2014/main" id="{1556D942-08F5-3F47-B009-B66DEACAF3F1}"/>
              </a:ext>
            </a:extLst>
          </p:cNvPr>
          <p:cNvSpPr txBox="1"/>
          <p:nvPr/>
        </p:nvSpPr>
        <p:spPr>
          <a:xfrm>
            <a:off x="1729557" y="2785973"/>
            <a:ext cx="5087830" cy="1792798"/>
          </a:xfrm>
          <a:prstGeom prst="rect">
            <a:avLst/>
          </a:prstGeom>
          <a:noFill/>
          <a:ln w="19050">
            <a:solidFill>
              <a:schemeClr val="accent1"/>
            </a:solidFill>
          </a:ln>
        </p:spPr>
        <p:txBody>
          <a:bodyPr wrap="square" rtlCol="0">
            <a:spAutoFit/>
          </a:bodyPr>
          <a:lstStyle/>
          <a:p>
            <a:r>
              <a:rPr lang="en-US" sz="1400" b="1" dirty="0"/>
              <a:t>Upon arrival at Emergency Department:</a:t>
            </a:r>
          </a:p>
          <a:p>
            <a:pPr marL="404813" indent="-169863">
              <a:buFont typeface="Arial" panose="020B0604020202020204" pitchFamily="34" charset="0"/>
              <a:buChar char="•"/>
            </a:pPr>
            <a:r>
              <a:rPr lang="en-US" sz="1200" b="1" dirty="0"/>
              <a:t>Driver: </a:t>
            </a:r>
            <a:r>
              <a:rPr lang="en-US" sz="1200" dirty="0"/>
              <a:t>register patient, coordinate with staff </a:t>
            </a:r>
          </a:p>
          <a:p>
            <a:pPr marL="404813" indent="-169863">
              <a:buFont typeface="Arial" panose="020B0604020202020204" pitchFamily="34" charset="0"/>
              <a:buChar char="•"/>
            </a:pPr>
            <a:r>
              <a:rPr lang="en-US" sz="1200" dirty="0">
                <a:solidFill>
                  <a:srgbClr val="FF0000"/>
                </a:solidFill>
              </a:rPr>
              <a:t>Alert hospital of aerosol-generating procedures</a:t>
            </a:r>
          </a:p>
          <a:p>
            <a:pPr marL="404813" indent="-169863">
              <a:spcBef>
                <a:spcPts val="300"/>
              </a:spcBef>
              <a:buFont typeface="Arial" panose="020B0604020202020204" pitchFamily="34" charset="0"/>
              <a:buChar char="•"/>
            </a:pPr>
            <a:r>
              <a:rPr lang="en-US" sz="1200" b="1" dirty="0"/>
              <a:t>Provider:</a:t>
            </a:r>
            <a:r>
              <a:rPr lang="en-US" sz="1200" dirty="0"/>
              <a:t> Doors and windows open for ventilation</a:t>
            </a:r>
          </a:p>
          <a:p>
            <a:pPr marL="404813" indent="-169863">
              <a:spcBef>
                <a:spcPts val="300"/>
              </a:spcBef>
              <a:buFont typeface="Arial" panose="020B0604020202020204" pitchFamily="34" charset="0"/>
              <a:buChar char="•"/>
            </a:pPr>
            <a:r>
              <a:rPr lang="en-US" sz="1200" dirty="0"/>
              <a:t>Consider keeping patient in rig until ready for transfer</a:t>
            </a:r>
          </a:p>
          <a:p>
            <a:pPr marL="404813" indent="-169863">
              <a:spcBef>
                <a:spcPts val="300"/>
              </a:spcBef>
              <a:buFont typeface="Arial" panose="020B0604020202020204" pitchFamily="34" charset="0"/>
              <a:buChar char="•"/>
            </a:pPr>
            <a:r>
              <a:rPr lang="en-US" sz="1200" dirty="0"/>
              <a:t>Do not doff PPE until patient transfer</a:t>
            </a:r>
          </a:p>
          <a:p>
            <a:pPr marL="404813" indent="-169863">
              <a:spcBef>
                <a:spcPts val="300"/>
              </a:spcBef>
              <a:buFont typeface="Arial" panose="020B0604020202020204" pitchFamily="34" charset="0"/>
              <a:buChar char="•"/>
            </a:pPr>
            <a:r>
              <a:rPr lang="en-US" sz="1200" dirty="0">
                <a:highlight>
                  <a:srgbClr val="FFFF00"/>
                </a:highlight>
              </a:rPr>
              <a:t>Don clean PPE for gurney decontamination</a:t>
            </a:r>
          </a:p>
          <a:p>
            <a:pPr marL="404813" indent="-169863">
              <a:spcBef>
                <a:spcPts val="300"/>
              </a:spcBef>
              <a:buFont typeface="Arial" panose="020B0604020202020204" pitchFamily="34" charset="0"/>
              <a:buChar char="•"/>
            </a:pPr>
            <a:r>
              <a:rPr lang="en-US" sz="1200" dirty="0"/>
              <a:t>Doff gurney </a:t>
            </a:r>
            <a:r>
              <a:rPr lang="en-US" sz="1200" dirty="0" err="1"/>
              <a:t>decon</a:t>
            </a:r>
            <a:r>
              <a:rPr lang="en-US" sz="1200" dirty="0"/>
              <a:t> PPE prior to dressing clean gurney</a:t>
            </a:r>
          </a:p>
        </p:txBody>
      </p:sp>
      <p:sp>
        <p:nvSpPr>
          <p:cNvPr id="34" name="TextBox 33">
            <a:extLst>
              <a:ext uri="{FF2B5EF4-FFF2-40B4-BE49-F238E27FC236}">
                <a16:creationId xmlns:a16="http://schemas.microsoft.com/office/drawing/2014/main" id="{69BFA98E-82DD-A84F-A6AE-ACCFCB9099D4}"/>
              </a:ext>
            </a:extLst>
          </p:cNvPr>
          <p:cNvSpPr txBox="1"/>
          <p:nvPr/>
        </p:nvSpPr>
        <p:spPr>
          <a:xfrm>
            <a:off x="2612571" y="-2331"/>
            <a:ext cx="2569029" cy="307777"/>
          </a:xfrm>
          <a:prstGeom prst="rect">
            <a:avLst/>
          </a:prstGeom>
          <a:noFill/>
        </p:spPr>
        <p:txBody>
          <a:bodyPr wrap="square" rtlCol="0">
            <a:spAutoFit/>
          </a:bodyPr>
          <a:lstStyle/>
          <a:p>
            <a:pPr algn="ctr"/>
            <a:r>
              <a:rPr lang="en-US" sz="1400" b="1" dirty="0">
                <a:solidFill>
                  <a:srgbClr val="FF0000"/>
                </a:solidFill>
              </a:rPr>
              <a:t>November 12 – 25, 2020</a:t>
            </a:r>
          </a:p>
        </p:txBody>
      </p:sp>
      <p:sp>
        <p:nvSpPr>
          <p:cNvPr id="35" name="TextBox 34">
            <a:extLst>
              <a:ext uri="{FF2B5EF4-FFF2-40B4-BE49-F238E27FC236}">
                <a16:creationId xmlns:a16="http://schemas.microsoft.com/office/drawing/2014/main" id="{AE3D0EBB-64C8-B842-991C-590A75E87ACA}"/>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36" name="Table 35">
            <a:extLst>
              <a:ext uri="{FF2B5EF4-FFF2-40B4-BE49-F238E27FC236}">
                <a16:creationId xmlns:a16="http://schemas.microsoft.com/office/drawing/2014/main" id="{11340658-B8D5-6446-953E-DF958A509D30}"/>
              </a:ext>
            </a:extLst>
          </p:cNvPr>
          <p:cNvGraphicFramePr>
            <a:graphicFrameLocks noGrp="1"/>
          </p:cNvGraphicFramePr>
          <p:nvPr>
            <p:extLst>
              <p:ext uri="{D42A27DB-BD31-4B8C-83A1-F6EECF244321}">
                <p14:modId xmlns:p14="http://schemas.microsoft.com/office/powerpoint/2010/main" val="3129254601"/>
              </p:ext>
            </p:extLst>
          </p:nvPr>
        </p:nvGraphicFramePr>
        <p:xfrm>
          <a:off x="-3" y="249936"/>
          <a:ext cx="1691861" cy="8230756"/>
        </p:xfrm>
        <a:graphic>
          <a:graphicData uri="http://schemas.openxmlformats.org/drawingml/2006/table">
            <a:tbl>
              <a:tblPr firstRow="1" bandRow="1">
                <a:tableStyleId>{5940675A-B579-460E-94D1-54222C63F5DA}</a:tableStyleId>
              </a:tblPr>
              <a:tblGrid>
                <a:gridCol w="1691861">
                  <a:extLst>
                    <a:ext uri="{9D8B030D-6E8A-4147-A177-3AD203B41FA5}">
                      <a16:colId xmlns:a16="http://schemas.microsoft.com/office/drawing/2014/main" val="3921577720"/>
                    </a:ext>
                  </a:extLst>
                </a:gridCol>
              </a:tblGrid>
              <a:tr h="473898">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424359">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689495"/>
                  </a:ext>
                </a:extLst>
              </a:tr>
              <a:tr h="454671">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0380">
                <a:tc>
                  <a:txBody>
                    <a:bodyPr/>
                    <a:lstStyle/>
                    <a:p>
                      <a:r>
                        <a:rPr lang="en-US" sz="1250" b="1" dirty="0">
                          <a:solidFill>
                            <a:schemeClr val="tx1"/>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675939464"/>
                  </a:ext>
                </a:extLst>
              </a:tr>
              <a:tr h="272802">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0080271"/>
                  </a:ext>
                </a:extLst>
              </a:tr>
              <a:tr h="424359">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72802">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72802">
                <a:tc>
                  <a:txBody>
                    <a:bodyPr/>
                    <a:lstStyle/>
                    <a:p>
                      <a:pPr marL="171450" indent="0">
                        <a:tabLst/>
                      </a:pPr>
                      <a:r>
                        <a:rPr lang="en-US" sz="1100" b="1" dirty="0">
                          <a:solidFill>
                            <a:schemeClr val="tx1"/>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19485018"/>
                  </a:ext>
                </a:extLst>
              </a:tr>
              <a:tr h="288242">
                <a:tc>
                  <a:txBody>
                    <a:bodyPr/>
                    <a:lstStyle/>
                    <a:p>
                      <a:pPr marL="171450" indent="0">
                        <a:tabLst/>
                      </a:pPr>
                      <a:r>
                        <a:rPr lang="en-US" sz="1100" b="1" dirty="0">
                          <a:solidFill>
                            <a:schemeClr val="tx1"/>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61485066"/>
                  </a:ext>
                </a:extLst>
              </a:tr>
              <a:tr h="393571">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7333269"/>
                  </a:ext>
                </a:extLst>
              </a:tr>
              <a:tr h="424359">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376884"/>
                  </a:ext>
                </a:extLst>
              </a:tr>
              <a:tr h="563880">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677753"/>
                  </a:ext>
                </a:extLst>
              </a:tr>
              <a:tr h="254000">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909529"/>
                  </a:ext>
                </a:extLst>
              </a:tr>
              <a:tr h="370472">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72871"/>
                  </a:ext>
                </a:extLst>
              </a:tr>
              <a:tr h="463091">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9685772"/>
                  </a:ext>
                </a:extLst>
              </a:tr>
              <a:tr h="599492">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0806455"/>
                  </a:ext>
                </a:extLst>
              </a:tr>
              <a:tr h="454671">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6826505"/>
                  </a:ext>
                </a:extLst>
              </a:tr>
              <a:tr h="272802">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2802">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72802">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259879">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0266474"/>
                  </a:ext>
                </a:extLst>
              </a:tr>
              <a:tr h="428037">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8" name="TextBox 7">
            <a:extLst>
              <a:ext uri="{FF2B5EF4-FFF2-40B4-BE49-F238E27FC236}">
                <a16:creationId xmlns:a16="http://schemas.microsoft.com/office/drawing/2014/main" id="{6F08BA66-C8C4-4EE7-9334-A007BF8B20D5}"/>
              </a:ext>
            </a:extLst>
          </p:cNvPr>
          <p:cNvSpPr txBox="1"/>
          <p:nvPr/>
        </p:nvSpPr>
        <p:spPr>
          <a:xfrm>
            <a:off x="1728995" y="629684"/>
            <a:ext cx="5088392" cy="2123658"/>
          </a:xfrm>
          <a:prstGeom prst="rect">
            <a:avLst/>
          </a:prstGeom>
          <a:noFill/>
          <a:ln w="19050">
            <a:solidFill>
              <a:srgbClr val="C00000"/>
            </a:solidFill>
          </a:ln>
        </p:spPr>
        <p:txBody>
          <a:bodyPr wrap="square" rtlCol="0">
            <a:spAutoFit/>
          </a:bodyPr>
          <a:lstStyle/>
          <a:p>
            <a:r>
              <a:rPr lang="en-US" sz="1200" b="1" dirty="0"/>
              <a:t>Does patient have COVID-19 symptoms?</a:t>
            </a:r>
          </a:p>
          <a:p>
            <a:pPr marL="171450" indent="-171450">
              <a:buFont typeface="Courier New" panose="02070309020205020404" pitchFamily="49" charset="0"/>
              <a:buChar char="o"/>
            </a:pPr>
            <a:r>
              <a:rPr lang="en-US" sz="1200" dirty="0"/>
              <a:t>Cough, Shortness of breath or Difficulty breathing</a:t>
            </a:r>
          </a:p>
          <a:p>
            <a:pPr marL="171450" indent="-171450">
              <a:buFont typeface="Courier New" panose="02070309020205020404" pitchFamily="49" charset="0"/>
              <a:buChar char="o"/>
            </a:pPr>
            <a:r>
              <a:rPr lang="en-US" sz="1200" dirty="0"/>
              <a:t>Fever, Chills or Muscle pain</a:t>
            </a:r>
          </a:p>
          <a:p>
            <a:pPr marL="171450" indent="-171450">
              <a:buFont typeface="Courier New" panose="02070309020205020404" pitchFamily="49" charset="0"/>
              <a:buChar char="o"/>
            </a:pPr>
            <a:r>
              <a:rPr lang="en-US" sz="1200" dirty="0"/>
              <a:t>Sore throat</a:t>
            </a:r>
          </a:p>
          <a:p>
            <a:pPr marL="171450" indent="-171450">
              <a:buFont typeface="Courier New" panose="02070309020205020404" pitchFamily="49" charset="0"/>
              <a:buChar char="o"/>
            </a:pPr>
            <a:r>
              <a:rPr lang="en-US" sz="1200" dirty="0"/>
              <a:t>New loss of taste or smell</a:t>
            </a:r>
          </a:p>
          <a:p>
            <a:pPr marL="171450" indent="-171450">
              <a:buFont typeface="Courier New" panose="02070309020205020404" pitchFamily="49" charset="0"/>
              <a:buChar char="o"/>
            </a:pPr>
            <a:r>
              <a:rPr lang="en-US" sz="1200" dirty="0"/>
              <a:t>GI symptoms – nausea, vomiting or diarrhea</a:t>
            </a:r>
          </a:p>
          <a:p>
            <a:pPr marL="171450" indent="-171450">
              <a:buFont typeface="Courier New" panose="02070309020205020404" pitchFamily="49" charset="0"/>
              <a:buChar char="o"/>
            </a:pPr>
            <a:r>
              <a:rPr lang="en-US" sz="1200" dirty="0"/>
              <a:t>Possible exposure to known or suspected COVID-19 patient</a:t>
            </a:r>
          </a:p>
          <a:p>
            <a:pPr marL="115888" indent="-115888">
              <a:buFont typeface="Arial" panose="020B0604020202020204" pitchFamily="34" charset="0"/>
              <a:buChar char="•"/>
            </a:pPr>
            <a:r>
              <a:rPr lang="en-US" sz="1200" b="1" dirty="0"/>
              <a:t>YES to ANY symptoms?</a:t>
            </a:r>
          </a:p>
          <a:p>
            <a:pPr marL="573088" lvl="1" indent="-115888">
              <a:buFont typeface="Arial" panose="020B0604020202020204" pitchFamily="34" charset="0"/>
              <a:buChar char="•"/>
            </a:pPr>
            <a:r>
              <a:rPr lang="en-US" sz="1200" dirty="0"/>
              <a:t>Notify hospital of a </a:t>
            </a:r>
            <a:r>
              <a:rPr lang="en-US" sz="1200" b="1" dirty="0" err="1">
                <a:solidFill>
                  <a:srgbClr val="FF0000"/>
                </a:solidFill>
              </a:rPr>
              <a:t>HIGH-Risk</a:t>
            </a:r>
            <a:r>
              <a:rPr lang="en-US" sz="1200" b="1" dirty="0">
                <a:solidFill>
                  <a:srgbClr val="FF0000"/>
                </a:solidFill>
              </a:rPr>
              <a:t> Isolation Patient</a:t>
            </a:r>
          </a:p>
          <a:p>
            <a:pPr marL="115888" indent="-115888">
              <a:buFont typeface="Arial" panose="020B0604020202020204" pitchFamily="34" charset="0"/>
              <a:buChar char="•"/>
            </a:pPr>
            <a:r>
              <a:rPr lang="en-US" sz="1200" b="1" dirty="0"/>
              <a:t>If NO to ALL: </a:t>
            </a:r>
          </a:p>
          <a:p>
            <a:pPr marL="573088" lvl="1" indent="-115888">
              <a:buFont typeface="Arial" panose="020B0604020202020204" pitchFamily="34" charset="0"/>
              <a:buChar char="•"/>
            </a:pPr>
            <a:r>
              <a:rPr lang="en-US" sz="1200" b="1" dirty="0"/>
              <a:t>Standard hospital notification</a:t>
            </a:r>
            <a:endParaRPr lang="en-US" sz="1200" dirty="0"/>
          </a:p>
        </p:txBody>
      </p:sp>
      <p:sp>
        <p:nvSpPr>
          <p:cNvPr id="14" name="TextBox 13">
            <a:extLst>
              <a:ext uri="{FF2B5EF4-FFF2-40B4-BE49-F238E27FC236}">
                <a16:creationId xmlns:a16="http://schemas.microsoft.com/office/drawing/2014/main" id="{2CC4388C-E1BE-4380-8784-493D9A6FD99D}"/>
              </a:ext>
            </a:extLst>
          </p:cNvPr>
          <p:cNvSpPr txBox="1"/>
          <p:nvPr/>
        </p:nvSpPr>
        <p:spPr>
          <a:xfrm>
            <a:off x="1719817" y="4657383"/>
            <a:ext cx="5085214" cy="338554"/>
          </a:xfrm>
          <a:prstGeom prst="rect">
            <a:avLst/>
          </a:prstGeom>
          <a:solidFill>
            <a:schemeClr val="bg1">
              <a:lumMod val="75000"/>
            </a:schemeClr>
          </a:solidFill>
          <a:ln w="19050">
            <a:solidFill>
              <a:schemeClr val="tx1"/>
            </a:solidFill>
          </a:ln>
        </p:spPr>
        <p:txBody>
          <a:bodyPr wrap="square" rtlCol="0">
            <a:spAutoFit/>
          </a:bodyPr>
          <a:lstStyle/>
          <a:p>
            <a:pPr algn="ctr"/>
            <a:r>
              <a:rPr lang="en-US" sz="1600" b="1" dirty="0"/>
              <a:t>Level III PPE </a:t>
            </a:r>
            <a:r>
              <a:rPr lang="en-US" sz="1600" dirty="0">
                <a:solidFill>
                  <a:srgbClr val="C00000"/>
                </a:solidFill>
              </a:rPr>
              <a:t>(High Precaution)</a:t>
            </a:r>
            <a:r>
              <a:rPr lang="en-US" sz="1600" b="1" dirty="0"/>
              <a:t> </a:t>
            </a:r>
          </a:p>
        </p:txBody>
      </p:sp>
      <p:sp>
        <p:nvSpPr>
          <p:cNvPr id="5" name="Rectangle 4">
            <a:extLst>
              <a:ext uri="{FF2B5EF4-FFF2-40B4-BE49-F238E27FC236}">
                <a16:creationId xmlns:a16="http://schemas.microsoft.com/office/drawing/2014/main" id="{D2317BFC-20E8-4F04-8AD3-7EDF3BD2F428}"/>
              </a:ext>
            </a:extLst>
          </p:cNvPr>
          <p:cNvSpPr/>
          <p:nvPr/>
        </p:nvSpPr>
        <p:spPr>
          <a:xfrm>
            <a:off x="4008848" y="5374996"/>
            <a:ext cx="3019773" cy="1323439"/>
          </a:xfrm>
          <a:prstGeom prst="rect">
            <a:avLst/>
          </a:prstGeom>
        </p:spPr>
        <p:txBody>
          <a:bodyPr wrap="square">
            <a:spAutoFit/>
          </a:bodyPr>
          <a:lstStyle/>
          <a:p>
            <a:pPr algn="ctr"/>
            <a:r>
              <a:rPr lang="en-US" sz="1600" b="1" dirty="0"/>
              <a:t>N-95 Mask</a:t>
            </a:r>
          </a:p>
          <a:p>
            <a:pPr algn="ctr"/>
            <a:r>
              <a:rPr lang="en-US" sz="1600" b="1" dirty="0"/>
              <a:t>Face shield  or goggles</a:t>
            </a:r>
          </a:p>
          <a:p>
            <a:pPr algn="ctr"/>
            <a:r>
              <a:rPr lang="en-US" sz="1600" b="1" dirty="0"/>
              <a:t>Gloves</a:t>
            </a:r>
          </a:p>
          <a:p>
            <a:pPr algn="ctr"/>
            <a:r>
              <a:rPr lang="en-US" sz="1600" b="1" dirty="0"/>
              <a:t>Gown</a:t>
            </a:r>
          </a:p>
          <a:p>
            <a:pPr algn="ctr"/>
            <a:r>
              <a:rPr lang="en-US" sz="1600" dirty="0"/>
              <a:t>Shoe covers optional</a:t>
            </a:r>
          </a:p>
        </p:txBody>
      </p:sp>
      <p:pic>
        <p:nvPicPr>
          <p:cNvPr id="10" name="Picture 9">
            <a:extLst>
              <a:ext uri="{FF2B5EF4-FFF2-40B4-BE49-F238E27FC236}">
                <a16:creationId xmlns:a16="http://schemas.microsoft.com/office/drawing/2014/main" id="{573B90BC-1BEB-45C5-B3B4-2F5B2DAB5513}"/>
              </a:ext>
            </a:extLst>
          </p:cNvPr>
          <p:cNvPicPr>
            <a:picLocks noChangeAspect="1"/>
          </p:cNvPicPr>
          <p:nvPr/>
        </p:nvPicPr>
        <p:blipFill>
          <a:blip r:embed="rId3"/>
          <a:stretch>
            <a:fillRect/>
          </a:stretch>
        </p:blipFill>
        <p:spPr>
          <a:xfrm>
            <a:off x="2338712" y="5074549"/>
            <a:ext cx="1636128" cy="2652262"/>
          </a:xfrm>
          <a:prstGeom prst="rect">
            <a:avLst/>
          </a:prstGeom>
        </p:spPr>
      </p:pic>
      <p:sp>
        <p:nvSpPr>
          <p:cNvPr id="13" name="TextBox 12">
            <a:extLst>
              <a:ext uri="{FF2B5EF4-FFF2-40B4-BE49-F238E27FC236}">
                <a16:creationId xmlns:a16="http://schemas.microsoft.com/office/drawing/2014/main" id="{E13F668C-9BFE-4F78-BD73-50120043C6EE}"/>
              </a:ext>
            </a:extLst>
          </p:cNvPr>
          <p:cNvSpPr txBox="1"/>
          <p:nvPr/>
        </p:nvSpPr>
        <p:spPr>
          <a:xfrm>
            <a:off x="2612571" y="8042355"/>
            <a:ext cx="3019772" cy="707886"/>
          </a:xfrm>
          <a:prstGeom prst="rect">
            <a:avLst/>
          </a:prstGeom>
          <a:noFill/>
          <a:ln>
            <a:solidFill>
              <a:srgbClr val="FF0000"/>
            </a:solidFill>
          </a:ln>
        </p:spPr>
        <p:txBody>
          <a:bodyPr wrap="square" rtlCol="0">
            <a:spAutoFit/>
          </a:bodyPr>
          <a:lstStyle/>
          <a:p>
            <a:r>
              <a:rPr lang="en-US" sz="1400" b="1" dirty="0"/>
              <a:t>Donning</a:t>
            </a:r>
            <a:r>
              <a:rPr lang="en-US" sz="1400" dirty="0"/>
              <a:t> Sequence </a:t>
            </a:r>
            <a:r>
              <a:rPr lang="en-US" sz="1400" b="1" dirty="0">
                <a:solidFill>
                  <a:srgbClr val="FF0000"/>
                </a:solidFill>
              </a:rPr>
              <a:t>M</a:t>
            </a:r>
            <a:r>
              <a:rPr lang="en-US" sz="1400" b="1" dirty="0">
                <a:solidFill>
                  <a:srgbClr val="0070C0"/>
                </a:solidFill>
              </a:rPr>
              <a:t>E</a:t>
            </a:r>
            <a:r>
              <a:rPr lang="en-US" sz="1400" b="1" dirty="0">
                <a:solidFill>
                  <a:schemeClr val="accent2"/>
                </a:solidFill>
              </a:rPr>
              <a:t>G</a:t>
            </a:r>
            <a:r>
              <a:rPr lang="en-US" sz="1400" b="1" dirty="0">
                <a:solidFill>
                  <a:srgbClr val="00B050"/>
                </a:solidFill>
              </a:rPr>
              <a:t>G</a:t>
            </a:r>
            <a:r>
              <a:rPr lang="en-US" sz="1400" dirty="0"/>
              <a:t>       </a:t>
            </a:r>
          </a:p>
          <a:p>
            <a:r>
              <a:rPr lang="en-US" sz="1200" dirty="0"/>
              <a:t>	1. </a:t>
            </a:r>
            <a:r>
              <a:rPr lang="en-US" sz="1200" b="1" dirty="0">
                <a:solidFill>
                  <a:srgbClr val="FF0000"/>
                </a:solidFill>
              </a:rPr>
              <a:t>Mask  </a:t>
            </a:r>
            <a:r>
              <a:rPr lang="en-US" sz="1200" dirty="0"/>
              <a:t>2. </a:t>
            </a:r>
            <a:r>
              <a:rPr lang="en-US" sz="1200" b="1" dirty="0">
                <a:solidFill>
                  <a:srgbClr val="0070C0"/>
                </a:solidFill>
              </a:rPr>
              <a:t>Eyes</a:t>
            </a:r>
            <a:r>
              <a:rPr lang="en-US" sz="1200" dirty="0"/>
              <a:t>  3. </a:t>
            </a:r>
            <a:r>
              <a:rPr lang="en-US" sz="1200" b="1" dirty="0">
                <a:solidFill>
                  <a:schemeClr val="accent2"/>
                </a:solidFill>
              </a:rPr>
              <a:t>Gown</a:t>
            </a:r>
            <a:r>
              <a:rPr lang="en-US" sz="1200" dirty="0"/>
              <a:t>  4. </a:t>
            </a:r>
            <a:r>
              <a:rPr lang="en-US" sz="1200" b="1" dirty="0">
                <a:solidFill>
                  <a:srgbClr val="00B050"/>
                </a:solidFill>
              </a:rPr>
              <a:t>Gloves</a:t>
            </a:r>
          </a:p>
          <a:p>
            <a:r>
              <a:rPr lang="en-US" sz="1400" b="1" dirty="0"/>
              <a:t>Doffing </a:t>
            </a:r>
            <a:r>
              <a:rPr lang="en-US" sz="1400" dirty="0"/>
              <a:t>Sequence (reverse) </a:t>
            </a:r>
            <a:r>
              <a:rPr lang="en-US" sz="1400" b="1" dirty="0">
                <a:solidFill>
                  <a:srgbClr val="00B050"/>
                </a:solidFill>
              </a:rPr>
              <a:t>G</a:t>
            </a:r>
            <a:r>
              <a:rPr lang="en-US" sz="1400" b="1" dirty="0">
                <a:solidFill>
                  <a:schemeClr val="accent2"/>
                </a:solidFill>
              </a:rPr>
              <a:t>G</a:t>
            </a:r>
            <a:r>
              <a:rPr lang="en-US" sz="1400" b="1" dirty="0">
                <a:solidFill>
                  <a:srgbClr val="0070C0"/>
                </a:solidFill>
              </a:rPr>
              <a:t>E</a:t>
            </a:r>
            <a:r>
              <a:rPr lang="en-US" sz="1400" b="1" dirty="0">
                <a:solidFill>
                  <a:srgbClr val="FF0000"/>
                </a:solidFill>
              </a:rPr>
              <a:t>M</a:t>
            </a:r>
            <a:r>
              <a:rPr lang="en-US" sz="1400" dirty="0"/>
              <a:t> </a:t>
            </a:r>
            <a:endParaRPr lang="en-US" sz="1400" b="1" dirty="0"/>
          </a:p>
        </p:txBody>
      </p:sp>
    </p:spTree>
    <p:extLst>
      <p:ext uri="{BB962C8B-B14F-4D97-AF65-F5344CB8AC3E}">
        <p14:creationId xmlns:p14="http://schemas.microsoft.com/office/powerpoint/2010/main" val="2746144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1D202-64BC-F34C-B92E-2512EBE7AC02}"/>
              </a:ext>
            </a:extLst>
          </p:cNvPr>
          <p:cNvSpPr txBox="1"/>
          <p:nvPr/>
        </p:nvSpPr>
        <p:spPr>
          <a:xfrm>
            <a:off x="2719449" y="-2331"/>
            <a:ext cx="2594673" cy="307777"/>
          </a:xfrm>
          <a:prstGeom prst="rect">
            <a:avLst/>
          </a:prstGeom>
          <a:noFill/>
        </p:spPr>
        <p:txBody>
          <a:bodyPr wrap="square" rtlCol="0">
            <a:spAutoFit/>
          </a:bodyPr>
          <a:lstStyle/>
          <a:p>
            <a:pPr algn="ctr"/>
            <a:r>
              <a:rPr lang="en-US" sz="1400" b="1" dirty="0">
                <a:solidFill>
                  <a:srgbClr val="FF0000"/>
                </a:solidFill>
              </a:rPr>
              <a:t>November 12 – 25, 2020</a:t>
            </a:r>
          </a:p>
        </p:txBody>
      </p:sp>
      <p:sp>
        <p:nvSpPr>
          <p:cNvPr id="3" name="TextBox 2">
            <a:extLst>
              <a:ext uri="{FF2B5EF4-FFF2-40B4-BE49-F238E27FC236}">
                <a16:creationId xmlns:a16="http://schemas.microsoft.com/office/drawing/2014/main" id="{E046E488-3C82-6C45-BF7A-60BAFB3E8EBE}"/>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sp>
        <p:nvSpPr>
          <p:cNvPr id="5" name="Slide Number Placeholder 4">
            <a:extLst>
              <a:ext uri="{FF2B5EF4-FFF2-40B4-BE49-F238E27FC236}">
                <a16:creationId xmlns:a16="http://schemas.microsoft.com/office/drawing/2014/main" id="{82DB0D38-060F-FD4A-B2FD-074E48F44911}"/>
              </a:ext>
            </a:extLst>
          </p:cNvPr>
          <p:cNvSpPr>
            <a:spLocks noGrp="1"/>
          </p:cNvSpPr>
          <p:nvPr>
            <p:ph type="sldNum" sz="quarter" idx="12"/>
          </p:nvPr>
        </p:nvSpPr>
        <p:spPr>
          <a:xfrm>
            <a:off x="5314950" y="8743795"/>
            <a:ext cx="1543050" cy="486833"/>
          </a:xfrm>
        </p:spPr>
        <p:txBody>
          <a:bodyPr/>
          <a:lstStyle/>
          <a:p>
            <a:fld id="{CD1CB362-FDF9-EC4D-B084-1AC916796156}" type="slidenum">
              <a:rPr lang="en-US" smtClean="0"/>
              <a:t>7</a:t>
            </a:fld>
            <a:endParaRPr lang="en-US"/>
          </a:p>
        </p:txBody>
      </p:sp>
      <p:sp>
        <p:nvSpPr>
          <p:cNvPr id="6" name="TextBox 5">
            <a:extLst>
              <a:ext uri="{FF2B5EF4-FFF2-40B4-BE49-F238E27FC236}">
                <a16:creationId xmlns:a16="http://schemas.microsoft.com/office/drawing/2014/main" id="{04DF38BC-05D7-B04A-A6FB-E6D8240AEE7E}"/>
              </a:ext>
            </a:extLst>
          </p:cNvPr>
          <p:cNvSpPr txBox="1"/>
          <p:nvPr/>
        </p:nvSpPr>
        <p:spPr>
          <a:xfrm>
            <a:off x="1676406" y="305446"/>
            <a:ext cx="5167730" cy="338554"/>
          </a:xfrm>
          <a:prstGeom prst="rect">
            <a:avLst/>
          </a:prstGeom>
          <a:solidFill>
            <a:schemeClr val="bg1">
              <a:lumMod val="85000"/>
            </a:schemeClr>
          </a:solidFill>
          <a:ln w="28575">
            <a:solidFill>
              <a:schemeClr val="tx1"/>
            </a:solidFill>
          </a:ln>
        </p:spPr>
        <p:txBody>
          <a:bodyPr wrap="square" rtlCol="0">
            <a:spAutoFit/>
          </a:bodyPr>
          <a:lstStyle/>
          <a:p>
            <a:pPr algn="ctr"/>
            <a:r>
              <a:rPr lang="en-US" sz="1600" b="1" dirty="0"/>
              <a:t>Crew DECON Checklist: Transport Unit</a:t>
            </a:r>
          </a:p>
        </p:txBody>
      </p:sp>
      <p:graphicFrame>
        <p:nvGraphicFramePr>
          <p:cNvPr id="9" name="Table 8">
            <a:extLst>
              <a:ext uri="{FF2B5EF4-FFF2-40B4-BE49-F238E27FC236}">
                <a16:creationId xmlns:a16="http://schemas.microsoft.com/office/drawing/2014/main" id="{F176EE49-C055-4740-87A9-61533028F9C2}"/>
              </a:ext>
            </a:extLst>
          </p:cNvPr>
          <p:cNvGraphicFramePr>
            <a:graphicFrameLocks noGrp="1"/>
          </p:cNvGraphicFramePr>
          <p:nvPr>
            <p:extLst>
              <p:ext uri="{D42A27DB-BD31-4B8C-83A1-F6EECF244321}">
                <p14:modId xmlns:p14="http://schemas.microsoft.com/office/powerpoint/2010/main" val="4030199150"/>
              </p:ext>
            </p:extLst>
          </p:nvPr>
        </p:nvGraphicFramePr>
        <p:xfrm>
          <a:off x="-3" y="305446"/>
          <a:ext cx="1662547" cy="8219673"/>
        </p:xfrm>
        <a:graphic>
          <a:graphicData uri="http://schemas.openxmlformats.org/drawingml/2006/table">
            <a:tbl>
              <a:tblPr firstRow="1" bandRow="1">
                <a:tableStyleId>{5940675A-B579-460E-94D1-54222C63F5DA}</a:tableStyleId>
              </a:tblPr>
              <a:tblGrid>
                <a:gridCol w="1662547">
                  <a:extLst>
                    <a:ext uri="{9D8B030D-6E8A-4147-A177-3AD203B41FA5}">
                      <a16:colId xmlns:a16="http://schemas.microsoft.com/office/drawing/2014/main" val="3921577720"/>
                    </a:ext>
                  </a:extLst>
                </a:gridCol>
              </a:tblGrid>
              <a:tr h="481768">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719601"/>
                  </a:ext>
                </a:extLst>
              </a:tr>
              <a:tr h="481768">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2431600"/>
                  </a:ext>
                </a:extLst>
              </a:tr>
              <a:tr h="458624">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6953531"/>
                  </a:ext>
                </a:extLst>
              </a:tr>
              <a:tr h="282818">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939464"/>
                  </a:ext>
                </a:extLst>
              </a:tr>
              <a:tr h="287507">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0080271"/>
                  </a:ext>
                </a:extLst>
              </a:tr>
              <a:tr h="264195">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8024458"/>
                  </a:ext>
                </a:extLst>
              </a:tr>
              <a:tr h="264195">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9109889"/>
                  </a:ext>
                </a:extLst>
              </a:tr>
              <a:tr h="264195">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485018"/>
                  </a:ext>
                </a:extLst>
              </a:tr>
              <a:tr h="428049">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485066"/>
                  </a:ext>
                </a:extLst>
              </a:tr>
              <a:tr h="458624">
                <a:tc>
                  <a:txBody>
                    <a:bodyPr/>
                    <a:lstStyle/>
                    <a:p>
                      <a:r>
                        <a:rPr lang="en-US" sz="1250" b="1" dirty="0">
                          <a:solidFill>
                            <a:schemeClr val="tx1"/>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57333269"/>
                  </a:ext>
                </a:extLst>
              </a:tr>
              <a:tr h="282818">
                <a:tc>
                  <a:txBody>
                    <a:bodyPr/>
                    <a:lstStyle/>
                    <a:p>
                      <a:pPr marL="171450" indent="0">
                        <a:tabLst/>
                      </a:pPr>
                      <a:r>
                        <a:rPr lang="en-US" sz="1100" b="1" dirty="0">
                          <a:solidFill>
                            <a:schemeClr val="tx1"/>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7376884"/>
                  </a:ext>
                </a:extLst>
              </a:tr>
              <a:tr h="564366">
                <a:tc>
                  <a:txBody>
                    <a:bodyPr/>
                    <a:lstStyle/>
                    <a:p>
                      <a:pPr marL="171450" indent="0">
                        <a:tabLst/>
                      </a:pPr>
                      <a:r>
                        <a:rPr lang="en-US" sz="1100" b="1" dirty="0">
                          <a:solidFill>
                            <a:schemeClr val="tx1"/>
                          </a:solidFill>
                        </a:rPr>
                        <a:t>Crew Checklist:  </a:t>
                      </a:r>
                    </a:p>
                    <a:p>
                      <a:pPr marL="171450" indent="0">
                        <a:tabLst/>
                      </a:pPr>
                      <a:r>
                        <a:rPr lang="en-US" sz="1100" b="1" dirty="0">
                          <a:solidFill>
                            <a:schemeClr val="tx1"/>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7677753"/>
                  </a:ext>
                </a:extLst>
              </a:tr>
              <a:tr h="304800">
                <a:tc>
                  <a:txBody>
                    <a:bodyPr/>
                    <a:lstStyle/>
                    <a:p>
                      <a:pPr marL="0" indent="0">
                        <a:tabLst/>
                      </a:pPr>
                      <a:r>
                        <a:rPr lang="en-US" sz="1250" dirty="0">
                          <a:solidFill>
                            <a:schemeClr val="bg1">
                              <a:lumMod val="75000"/>
                            </a:schemeClr>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2909529"/>
                  </a:ext>
                </a:extLst>
              </a:tr>
              <a:tr h="321733">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7372871"/>
                  </a:ext>
                </a:extLst>
              </a:tr>
              <a:tr h="423334">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2778418"/>
                  </a:ext>
                </a:extLst>
              </a:tr>
              <a:tr h="480067">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7809912"/>
                  </a:ext>
                </a:extLst>
              </a:tr>
              <a:tr h="332733">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7802807"/>
                  </a:ext>
                </a:extLst>
              </a:tr>
              <a:tr h="282818">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8020988"/>
                  </a:ext>
                </a:extLst>
              </a:tr>
              <a:tr h="275174">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9500912"/>
                  </a:ext>
                </a:extLst>
              </a:tr>
              <a:tr h="264195">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5140431"/>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0266474"/>
                  </a:ext>
                </a:extLst>
              </a:tr>
              <a:tr h="435145">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9086480"/>
                  </a:ext>
                </a:extLst>
              </a:tr>
            </a:tbl>
          </a:graphicData>
        </a:graphic>
      </p:graphicFrame>
      <p:sp>
        <p:nvSpPr>
          <p:cNvPr id="11" name="TextBox 10">
            <a:extLst>
              <a:ext uri="{FF2B5EF4-FFF2-40B4-BE49-F238E27FC236}">
                <a16:creationId xmlns:a16="http://schemas.microsoft.com/office/drawing/2014/main" id="{14380C76-BF49-604C-8E91-7A86A61B36E8}"/>
              </a:ext>
            </a:extLst>
          </p:cNvPr>
          <p:cNvSpPr txBox="1"/>
          <p:nvPr/>
        </p:nvSpPr>
        <p:spPr>
          <a:xfrm>
            <a:off x="1678377" y="5798923"/>
            <a:ext cx="5163784" cy="1633781"/>
          </a:xfrm>
          <a:prstGeom prst="rect">
            <a:avLst/>
          </a:prstGeom>
          <a:noFill/>
          <a:ln w="12700">
            <a:solidFill>
              <a:srgbClr val="FF0000"/>
            </a:solidFill>
          </a:ln>
        </p:spPr>
        <p:txBody>
          <a:bodyPr wrap="square" rtlCol="0">
            <a:spAutoFit/>
          </a:bodyPr>
          <a:lstStyle/>
          <a:p>
            <a:r>
              <a:rPr lang="en-US" sz="1400" b="1" dirty="0">
                <a:solidFill>
                  <a:srgbClr val="FF0000"/>
                </a:solidFill>
              </a:rPr>
              <a:t>ON SCENE DECON </a:t>
            </a:r>
          </a:p>
          <a:p>
            <a:r>
              <a:rPr lang="en-US" sz="1200" b="1" dirty="0"/>
              <a:t>Actions if crew had </a:t>
            </a:r>
            <a:r>
              <a:rPr lang="en-US" sz="1200" b="1" dirty="0">
                <a:solidFill>
                  <a:srgbClr val="FF0000"/>
                </a:solidFill>
              </a:rPr>
              <a:t>any</a:t>
            </a:r>
            <a:r>
              <a:rPr lang="en-US" sz="1200" b="1" dirty="0"/>
              <a:t> patient contact:</a:t>
            </a:r>
          </a:p>
          <a:p>
            <a:r>
              <a:rPr lang="en-US" sz="1000" dirty="0"/>
              <a:t>*If unable to </a:t>
            </a:r>
            <a:r>
              <a:rPr lang="en-US" sz="1000" dirty="0" err="1"/>
              <a:t>decon</a:t>
            </a:r>
            <a:r>
              <a:rPr lang="en-US" sz="1000" dirty="0"/>
              <a:t> on scene, complete </a:t>
            </a:r>
            <a:r>
              <a:rPr lang="en-US" sz="1000"/>
              <a:t>#1-3  </a:t>
            </a:r>
            <a:r>
              <a:rPr lang="en-US" sz="1000" dirty="0"/>
              <a:t>outside station, not inside the bay.  Then </a:t>
            </a:r>
            <a:r>
              <a:rPr lang="en-US" sz="1000" dirty="0" err="1"/>
              <a:t>decon</a:t>
            </a:r>
            <a:r>
              <a:rPr lang="en-US" sz="1000" dirty="0"/>
              <a:t> inside of rig wearing PPE.</a:t>
            </a:r>
          </a:p>
          <a:p>
            <a:pPr marL="344488" lvl="0" indent="-223838">
              <a:spcBef>
                <a:spcPts val="125"/>
              </a:spcBef>
              <a:buFont typeface="+mj-lt"/>
              <a:buAutoNum type="arabicPeriod"/>
            </a:pPr>
            <a:r>
              <a:rPr lang="en-US" sz="1000" dirty="0"/>
              <a:t>Doff and bag all PPE</a:t>
            </a:r>
          </a:p>
          <a:p>
            <a:pPr marL="344488" lvl="0" indent="-223838">
              <a:spcBef>
                <a:spcPts val="125"/>
              </a:spcBef>
              <a:buFont typeface="+mj-lt"/>
              <a:buAutoNum type="arabicPeriod"/>
            </a:pPr>
            <a:r>
              <a:rPr lang="en-US" sz="1000" dirty="0"/>
              <a:t>Clean hands</a:t>
            </a:r>
          </a:p>
          <a:p>
            <a:pPr marL="344488" lvl="0" indent="-223838">
              <a:spcBef>
                <a:spcPts val="125"/>
              </a:spcBef>
              <a:buFont typeface="+mj-lt"/>
              <a:buAutoNum type="arabicPeriod"/>
            </a:pPr>
            <a:r>
              <a:rPr lang="en-US" sz="1000" dirty="0" err="1"/>
              <a:t>Decon</a:t>
            </a:r>
            <a:r>
              <a:rPr lang="en-US" sz="1000" dirty="0"/>
              <a:t> boots with spray </a:t>
            </a:r>
            <a:r>
              <a:rPr lang="en-US" sz="1000" b="1" dirty="0"/>
              <a:t>CaviCide1</a:t>
            </a:r>
          </a:p>
          <a:p>
            <a:pPr marL="344488" lvl="0" indent="-223838">
              <a:spcBef>
                <a:spcPts val="125"/>
              </a:spcBef>
              <a:buFont typeface="+mj-lt"/>
              <a:buAutoNum type="arabicPeriod"/>
            </a:pPr>
            <a:r>
              <a:rPr lang="en-US" sz="1000" dirty="0" err="1"/>
              <a:t>Decon</a:t>
            </a:r>
            <a:r>
              <a:rPr lang="en-US" sz="1000" dirty="0"/>
              <a:t> goggles and wash with soap and water</a:t>
            </a:r>
          </a:p>
          <a:p>
            <a:pPr marL="344488" indent="-223838">
              <a:spcBef>
                <a:spcPts val="125"/>
              </a:spcBef>
              <a:buFont typeface="+mj-lt"/>
              <a:buAutoNum type="arabicPeriod"/>
            </a:pPr>
            <a:r>
              <a:rPr lang="en-US" sz="1000" dirty="0"/>
              <a:t>Launder uniforms </a:t>
            </a:r>
            <a:endParaRPr lang="en-US" sz="1000" b="1" dirty="0"/>
          </a:p>
        </p:txBody>
      </p:sp>
      <p:sp>
        <p:nvSpPr>
          <p:cNvPr id="12" name="TextBox 11">
            <a:extLst>
              <a:ext uri="{FF2B5EF4-FFF2-40B4-BE49-F238E27FC236}">
                <a16:creationId xmlns:a16="http://schemas.microsoft.com/office/drawing/2014/main" id="{93E8F14F-999B-B449-B445-8A808F3627D2}"/>
              </a:ext>
            </a:extLst>
          </p:cNvPr>
          <p:cNvSpPr txBox="1"/>
          <p:nvPr/>
        </p:nvSpPr>
        <p:spPr>
          <a:xfrm>
            <a:off x="1662536" y="661093"/>
            <a:ext cx="5167727" cy="1718419"/>
          </a:xfrm>
          <a:prstGeom prst="rect">
            <a:avLst/>
          </a:prstGeom>
          <a:noFill/>
          <a:ln w="12700">
            <a:solidFill>
              <a:schemeClr val="tx1"/>
            </a:solidFill>
          </a:ln>
        </p:spPr>
        <p:txBody>
          <a:bodyPr wrap="square" rtlCol="0">
            <a:spAutoFit/>
          </a:bodyPr>
          <a:lstStyle/>
          <a:p>
            <a:r>
              <a:rPr lang="en-US" sz="1200" b="1" dirty="0"/>
              <a:t>Actions if </a:t>
            </a:r>
            <a:r>
              <a:rPr lang="en-US" sz="1200" b="1" dirty="0">
                <a:solidFill>
                  <a:srgbClr val="FF0000"/>
                </a:solidFill>
              </a:rPr>
              <a:t>Aerosol Generating Procedures Performed </a:t>
            </a:r>
            <a:r>
              <a:rPr lang="en-US" sz="1200" b="1" dirty="0"/>
              <a:t>on Suspected or Known COVID-19 Patient:  </a:t>
            </a:r>
            <a:r>
              <a:rPr lang="en-US" sz="1000" dirty="0"/>
              <a:t>*AFTER PATIENT TRANSFER/STILL AT HOSPITAL</a:t>
            </a:r>
          </a:p>
          <a:p>
            <a:pPr marL="401638" lvl="0" indent="-190500">
              <a:spcBef>
                <a:spcPts val="200"/>
              </a:spcBef>
              <a:buFont typeface="+mj-lt"/>
              <a:buAutoNum type="arabicPeriod"/>
            </a:pPr>
            <a:r>
              <a:rPr lang="en-US" sz="1000" dirty="0"/>
              <a:t>Properly dispose of PPE, following PPE Re-use Practices</a:t>
            </a:r>
          </a:p>
          <a:p>
            <a:pPr marL="401638" lvl="0" indent="-190500">
              <a:spcBef>
                <a:spcPts val="200"/>
              </a:spcBef>
              <a:buFont typeface="+mj-lt"/>
              <a:buAutoNum type="arabicPeriod"/>
            </a:pPr>
            <a:r>
              <a:rPr lang="en-US" sz="1000" dirty="0"/>
              <a:t>Wash hands</a:t>
            </a:r>
          </a:p>
          <a:p>
            <a:pPr marL="401638" lvl="0" indent="-190500">
              <a:spcBef>
                <a:spcPts val="200"/>
              </a:spcBef>
              <a:buFont typeface="+mj-lt"/>
              <a:buAutoNum type="arabicPeriod"/>
            </a:pPr>
            <a:r>
              <a:rPr lang="en-US" sz="1000" dirty="0"/>
              <a:t>Allow patient compartment to air out with doors and windows open for 20 minutes</a:t>
            </a:r>
          </a:p>
          <a:p>
            <a:pPr marL="401638" lvl="0" indent="-190500">
              <a:spcBef>
                <a:spcPts val="200"/>
              </a:spcBef>
              <a:buFont typeface="+mj-lt"/>
              <a:buAutoNum type="arabicPeriod"/>
            </a:pPr>
            <a:r>
              <a:rPr lang="en-US" sz="1000" dirty="0"/>
              <a:t>Deep clean apparatus while wearing PPE; face shield/goggles if spray/splash anticipated</a:t>
            </a:r>
          </a:p>
          <a:p>
            <a:pPr marL="401638" lvl="0" indent="-190500">
              <a:spcBef>
                <a:spcPts val="200"/>
              </a:spcBef>
              <a:buFont typeface="+mj-lt"/>
              <a:buAutoNum type="arabicPeriod"/>
            </a:pPr>
            <a:r>
              <a:rPr lang="en-US" sz="1000" dirty="0"/>
              <a:t>Disinfect patient compartment with electrostatic sprayer per department procedure</a:t>
            </a:r>
          </a:p>
          <a:p>
            <a:pPr marL="401638" lvl="0" indent="-190500">
              <a:spcBef>
                <a:spcPts val="200"/>
              </a:spcBef>
              <a:buFont typeface="+mj-lt"/>
              <a:buAutoNum type="arabicPeriod"/>
            </a:pPr>
            <a:r>
              <a:rPr lang="en-US" sz="1000" dirty="0" err="1"/>
              <a:t>Decon</a:t>
            </a:r>
            <a:r>
              <a:rPr lang="en-US" sz="1000" dirty="0"/>
              <a:t> boots with spray </a:t>
            </a:r>
            <a:r>
              <a:rPr lang="en-US" sz="1000" b="1" dirty="0"/>
              <a:t>CaviCide1</a:t>
            </a:r>
          </a:p>
          <a:p>
            <a:pPr marL="401638" lvl="0" indent="-190500">
              <a:spcBef>
                <a:spcPts val="200"/>
              </a:spcBef>
              <a:buFont typeface="+mj-lt"/>
              <a:buAutoNum type="arabicPeriod"/>
            </a:pPr>
            <a:r>
              <a:rPr lang="en-US" sz="1000" dirty="0" err="1"/>
              <a:t>Decon</a:t>
            </a:r>
            <a:r>
              <a:rPr lang="en-US" sz="1000" dirty="0"/>
              <a:t> goggles and wash with soap and water</a:t>
            </a:r>
          </a:p>
        </p:txBody>
      </p:sp>
      <p:sp>
        <p:nvSpPr>
          <p:cNvPr id="13" name="TextBox 12">
            <a:extLst>
              <a:ext uri="{FF2B5EF4-FFF2-40B4-BE49-F238E27FC236}">
                <a16:creationId xmlns:a16="http://schemas.microsoft.com/office/drawing/2014/main" id="{F9F1B5B9-3ACA-5F48-8C0D-6E6F66914389}"/>
              </a:ext>
            </a:extLst>
          </p:cNvPr>
          <p:cNvSpPr txBox="1"/>
          <p:nvPr/>
        </p:nvSpPr>
        <p:spPr>
          <a:xfrm>
            <a:off x="1662536" y="2426751"/>
            <a:ext cx="5167727" cy="1174681"/>
          </a:xfrm>
          <a:prstGeom prst="rect">
            <a:avLst/>
          </a:prstGeom>
          <a:noFill/>
          <a:ln w="12700">
            <a:solidFill>
              <a:srgbClr val="FF0000"/>
            </a:solidFill>
          </a:ln>
        </p:spPr>
        <p:txBody>
          <a:bodyPr wrap="square" rtlCol="0">
            <a:spAutoFit/>
          </a:bodyPr>
          <a:lstStyle/>
          <a:p>
            <a:r>
              <a:rPr lang="en-US" sz="1200" b="1" dirty="0"/>
              <a:t>Actions if NO Aerosol Generating </a:t>
            </a:r>
            <a:r>
              <a:rPr lang="en-US" sz="1200" b="1"/>
              <a:t>Procedures Performed:</a:t>
            </a:r>
            <a:endParaRPr lang="en-US" sz="1200" dirty="0"/>
          </a:p>
          <a:p>
            <a:pPr marL="401638" lvl="0" indent="-190500">
              <a:spcBef>
                <a:spcPts val="200"/>
              </a:spcBef>
              <a:buFont typeface="+mj-lt"/>
              <a:buAutoNum type="arabicPeriod"/>
            </a:pPr>
            <a:r>
              <a:rPr lang="en-US" sz="1000" dirty="0"/>
              <a:t>Properly dispose of PPE, following PPE Re-use Practices</a:t>
            </a:r>
          </a:p>
          <a:p>
            <a:pPr marL="401638" lvl="0" indent="-190500">
              <a:spcBef>
                <a:spcPts val="200"/>
              </a:spcBef>
              <a:buFont typeface="+mj-lt"/>
              <a:buAutoNum type="arabicPeriod"/>
            </a:pPr>
            <a:r>
              <a:rPr lang="en-US" sz="1000" dirty="0"/>
              <a:t>Wash hands</a:t>
            </a:r>
          </a:p>
          <a:p>
            <a:pPr marL="401638" indent="-190500">
              <a:spcBef>
                <a:spcPts val="200"/>
              </a:spcBef>
              <a:buFont typeface="+mj-lt"/>
              <a:buAutoNum type="arabicPeriod"/>
            </a:pPr>
            <a:r>
              <a:rPr lang="en-US" sz="1000" dirty="0"/>
              <a:t>Deep clean apparatus </a:t>
            </a:r>
            <a:endParaRPr lang="en-US" sz="1000" dirty="0">
              <a:highlight>
                <a:srgbClr val="FFFF00"/>
              </a:highlight>
            </a:endParaRPr>
          </a:p>
          <a:p>
            <a:pPr marL="401638" indent="-190500">
              <a:spcBef>
                <a:spcPts val="200"/>
              </a:spcBef>
              <a:buFont typeface="+mj-lt"/>
              <a:buAutoNum type="arabicPeriod"/>
            </a:pPr>
            <a:r>
              <a:rPr lang="en-US" sz="1000" dirty="0" err="1"/>
              <a:t>Decon</a:t>
            </a:r>
            <a:r>
              <a:rPr lang="en-US" sz="1000" dirty="0"/>
              <a:t> goggles, then wash with soap and water</a:t>
            </a:r>
          </a:p>
          <a:p>
            <a:pPr marL="401638" lvl="0" indent="-190500">
              <a:spcBef>
                <a:spcPts val="200"/>
              </a:spcBef>
              <a:buFont typeface="+mj-lt"/>
              <a:buAutoNum type="arabicPeriod"/>
            </a:pPr>
            <a:r>
              <a:rPr lang="en-US" sz="1000" dirty="0"/>
              <a:t>Launder uniforms</a:t>
            </a:r>
          </a:p>
        </p:txBody>
      </p:sp>
      <p:sp>
        <p:nvSpPr>
          <p:cNvPr id="4" name="TextBox 3">
            <a:extLst>
              <a:ext uri="{FF2B5EF4-FFF2-40B4-BE49-F238E27FC236}">
                <a16:creationId xmlns:a16="http://schemas.microsoft.com/office/drawing/2014/main" id="{CB9AE88E-A97E-4C85-9890-2C91C3902114}"/>
              </a:ext>
            </a:extLst>
          </p:cNvPr>
          <p:cNvSpPr txBox="1"/>
          <p:nvPr/>
        </p:nvSpPr>
        <p:spPr>
          <a:xfrm>
            <a:off x="1676406" y="3629879"/>
            <a:ext cx="5167727" cy="1692771"/>
          </a:xfrm>
          <a:prstGeom prst="rect">
            <a:avLst/>
          </a:prstGeom>
          <a:noFill/>
          <a:ln>
            <a:solidFill>
              <a:schemeClr val="tx1"/>
            </a:solidFill>
          </a:ln>
        </p:spPr>
        <p:txBody>
          <a:bodyPr wrap="square" rtlCol="0">
            <a:spAutoFit/>
          </a:bodyPr>
          <a:lstStyle/>
          <a:p>
            <a:r>
              <a:rPr lang="en-US" sz="1200" b="1" dirty="0">
                <a:solidFill>
                  <a:srgbClr val="FF0000"/>
                </a:solidFill>
              </a:rPr>
              <a:t>Crews strongly encouraged to do a “Full Tyvek </a:t>
            </a:r>
            <a:r>
              <a:rPr lang="en-US" sz="1200" b="1" dirty="0" err="1">
                <a:solidFill>
                  <a:srgbClr val="FF0000"/>
                </a:solidFill>
              </a:rPr>
              <a:t>decon</a:t>
            </a:r>
            <a:r>
              <a:rPr lang="en-US" sz="1200" b="1" dirty="0">
                <a:solidFill>
                  <a:srgbClr val="FF0000"/>
                </a:solidFill>
              </a:rPr>
              <a:t>” after cardiac arrest, combative patient, or anytime crew has concerns for contamination.</a:t>
            </a:r>
          </a:p>
          <a:p>
            <a:r>
              <a:rPr lang="en-US" sz="1000" dirty="0"/>
              <a:t>AFTER AMBULANCE DECON:</a:t>
            </a:r>
          </a:p>
          <a:p>
            <a:pPr marL="401638" lvl="0" indent="-190500">
              <a:spcBef>
                <a:spcPts val="200"/>
              </a:spcBef>
              <a:buFont typeface="+mj-lt"/>
              <a:buAutoNum type="arabicPeriod"/>
            </a:pPr>
            <a:r>
              <a:rPr lang="en-US" sz="1000" dirty="0"/>
              <a:t>Doff and bag uniforms</a:t>
            </a:r>
          </a:p>
          <a:p>
            <a:pPr marL="401638" lvl="0" indent="-190500">
              <a:spcBef>
                <a:spcPts val="200"/>
              </a:spcBef>
              <a:buFont typeface="+mj-lt"/>
              <a:buAutoNum type="arabicPeriod"/>
            </a:pPr>
            <a:r>
              <a:rPr lang="en-US" sz="1000" dirty="0"/>
              <a:t>Clean hands</a:t>
            </a:r>
          </a:p>
          <a:p>
            <a:pPr marL="401638" lvl="0" indent="-190500">
              <a:spcBef>
                <a:spcPts val="200"/>
              </a:spcBef>
              <a:buFont typeface="+mj-lt"/>
              <a:buAutoNum type="arabicPeriod"/>
            </a:pPr>
            <a:r>
              <a:rPr lang="en-US" sz="1000" dirty="0"/>
              <a:t>Don Tyvek suits</a:t>
            </a:r>
          </a:p>
          <a:p>
            <a:pPr marL="401638" lvl="0" indent="-190500">
              <a:spcBef>
                <a:spcPts val="200"/>
              </a:spcBef>
              <a:buFont typeface="+mj-lt"/>
              <a:buAutoNum type="arabicPeriod"/>
            </a:pPr>
            <a:r>
              <a:rPr lang="en-US" sz="1000" dirty="0"/>
              <a:t>Place bagged uniforms in exterior compartment &amp; return to station</a:t>
            </a:r>
          </a:p>
          <a:p>
            <a:pPr marL="401638" lvl="0" indent="-190500">
              <a:spcBef>
                <a:spcPts val="200"/>
              </a:spcBef>
              <a:buFont typeface="+mj-lt"/>
              <a:buAutoNum type="arabicPeriod"/>
            </a:pPr>
            <a:r>
              <a:rPr lang="en-US" sz="1000" dirty="0"/>
              <a:t>Launder uniforms</a:t>
            </a:r>
          </a:p>
          <a:p>
            <a:pPr marL="401638" lvl="0" indent="-190500">
              <a:spcBef>
                <a:spcPts val="200"/>
              </a:spcBef>
              <a:buFont typeface="+mj-lt"/>
              <a:buAutoNum type="arabicPeriod"/>
            </a:pPr>
            <a:r>
              <a:rPr lang="en-US" sz="1000" dirty="0"/>
              <a:t>Shower and don fresh uniforms</a:t>
            </a:r>
          </a:p>
        </p:txBody>
      </p:sp>
      <p:sp>
        <p:nvSpPr>
          <p:cNvPr id="7" name="TextBox 6">
            <a:extLst>
              <a:ext uri="{FF2B5EF4-FFF2-40B4-BE49-F238E27FC236}">
                <a16:creationId xmlns:a16="http://schemas.microsoft.com/office/drawing/2014/main" id="{BFE2C6A2-23EE-43DD-8984-1ED0ACC4061F}"/>
              </a:ext>
            </a:extLst>
          </p:cNvPr>
          <p:cNvSpPr txBox="1"/>
          <p:nvPr/>
        </p:nvSpPr>
        <p:spPr>
          <a:xfrm>
            <a:off x="1641730" y="7446015"/>
            <a:ext cx="5181597" cy="1261884"/>
          </a:xfrm>
          <a:prstGeom prst="rect">
            <a:avLst/>
          </a:prstGeom>
          <a:noFill/>
        </p:spPr>
        <p:txBody>
          <a:bodyPr wrap="square" rtlCol="0">
            <a:spAutoFit/>
          </a:bodyPr>
          <a:lstStyle/>
          <a:p>
            <a:r>
              <a:rPr lang="en-US" sz="1000" b="1" dirty="0"/>
              <a:t>Decontamination notes:</a:t>
            </a:r>
            <a:endParaRPr lang="en-US" sz="1000" dirty="0"/>
          </a:p>
          <a:p>
            <a:pPr marL="171450" indent="-171450">
              <a:buFont typeface="Arial" panose="020B0604020202020204" pitchFamily="34" charset="0"/>
              <a:buChar char="•"/>
            </a:pPr>
            <a:r>
              <a:rPr lang="en-US" sz="1000" b="1" dirty="0"/>
              <a:t>Primarily use CaviCide1 spray for most surfaces, with a dwell time of 3 min.</a:t>
            </a:r>
          </a:p>
          <a:p>
            <a:pPr marL="171450" indent="-171450">
              <a:buFont typeface="Arial" panose="020B0604020202020204" pitchFamily="34" charset="0"/>
              <a:buChar char="•"/>
            </a:pPr>
            <a:r>
              <a:rPr lang="en-US" sz="1000" b="1" dirty="0"/>
              <a:t>CaviWipes1 should be used for electronic equipment. </a:t>
            </a:r>
            <a:r>
              <a:rPr lang="en-US" sz="1000" b="1" dirty="0" err="1"/>
              <a:t>ie</a:t>
            </a:r>
            <a:r>
              <a:rPr lang="en-US" sz="1000" b="1" dirty="0"/>
              <a:t>: </a:t>
            </a:r>
            <a:r>
              <a:rPr lang="en-US" sz="1000" b="1" dirty="0" err="1"/>
              <a:t>Lifepack</a:t>
            </a:r>
            <a:r>
              <a:rPr lang="en-US" sz="1000" b="1" dirty="0"/>
              <a:t>, tablet, phone.</a:t>
            </a:r>
          </a:p>
          <a:p>
            <a:pPr marL="171450" indent="-171450">
              <a:buFont typeface="Arial" panose="020B0604020202020204" pitchFamily="34" charset="0"/>
              <a:buChar char="•"/>
            </a:pPr>
            <a:r>
              <a:rPr lang="en-US" sz="1000" b="1" dirty="0"/>
              <a:t>Per CDC</a:t>
            </a:r>
            <a:r>
              <a:rPr lang="en-US" sz="800" b="1" dirty="0"/>
              <a:t>: “CaviCide1 has demonstrated effectiveness against viruses similar to SARS-CoV-2 on hard non-porous surfaces. Therefore, this product can be used against SARS-CoV-2 when used in accordance with the directions on hard, non-porous surfaces.”</a:t>
            </a:r>
          </a:p>
          <a:p>
            <a:pPr marL="171450" indent="-171450">
              <a:buFont typeface="Arial" panose="020B0604020202020204" pitchFamily="34" charset="0"/>
              <a:buChar char="•"/>
            </a:pPr>
            <a:r>
              <a:rPr lang="en-US" sz="1000" b="1" dirty="0"/>
              <a:t>Stryker Sidekick wipes are an acceptable alternative. </a:t>
            </a:r>
          </a:p>
          <a:p>
            <a:pPr marL="171450" indent="-171450">
              <a:buFont typeface="Arial" panose="020B0604020202020204" pitchFamily="34" charset="0"/>
              <a:buChar char="•"/>
            </a:pPr>
            <a:r>
              <a:rPr lang="en-US" sz="1000" b="1" dirty="0"/>
              <a:t>See Infection-Exposure Control Guidelines for further information.</a:t>
            </a:r>
          </a:p>
        </p:txBody>
      </p:sp>
      <p:sp>
        <p:nvSpPr>
          <p:cNvPr id="8" name="TextBox 7">
            <a:extLst>
              <a:ext uri="{FF2B5EF4-FFF2-40B4-BE49-F238E27FC236}">
                <a16:creationId xmlns:a16="http://schemas.microsoft.com/office/drawing/2014/main" id="{CD61A08E-5708-4188-B988-591591F37F4C}"/>
              </a:ext>
            </a:extLst>
          </p:cNvPr>
          <p:cNvSpPr txBox="1"/>
          <p:nvPr/>
        </p:nvSpPr>
        <p:spPr>
          <a:xfrm>
            <a:off x="1669470" y="5425897"/>
            <a:ext cx="5153857" cy="338554"/>
          </a:xfrm>
          <a:prstGeom prst="rect">
            <a:avLst/>
          </a:prstGeom>
          <a:solidFill>
            <a:schemeClr val="bg1">
              <a:lumMod val="85000"/>
            </a:schemeClr>
          </a:solidFill>
          <a:ln w="28575">
            <a:solidFill>
              <a:schemeClr val="tx1"/>
            </a:solidFill>
          </a:ln>
        </p:spPr>
        <p:txBody>
          <a:bodyPr wrap="square" rtlCol="0">
            <a:spAutoFit/>
          </a:bodyPr>
          <a:lstStyle/>
          <a:p>
            <a:pPr algn="ctr"/>
            <a:r>
              <a:rPr lang="en-US" sz="1600" b="1" dirty="0"/>
              <a:t>Crew DECON Checklist: Non-Transport Unit</a:t>
            </a:r>
          </a:p>
        </p:txBody>
      </p:sp>
    </p:spTree>
    <p:extLst>
      <p:ext uri="{BB962C8B-B14F-4D97-AF65-F5344CB8AC3E}">
        <p14:creationId xmlns:p14="http://schemas.microsoft.com/office/powerpoint/2010/main" val="27755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FAC3B-0AF0-E143-B071-62F55BE2B467}"/>
              </a:ext>
            </a:extLst>
          </p:cNvPr>
          <p:cNvSpPr>
            <a:spLocks noGrp="1"/>
          </p:cNvSpPr>
          <p:nvPr>
            <p:ph type="sldNum" sz="quarter" idx="12"/>
          </p:nvPr>
        </p:nvSpPr>
        <p:spPr>
          <a:xfrm>
            <a:off x="5314950" y="8676386"/>
            <a:ext cx="1543050" cy="486833"/>
          </a:xfrm>
        </p:spPr>
        <p:txBody>
          <a:bodyPr/>
          <a:lstStyle/>
          <a:p>
            <a:fld id="{CD1CB362-FDF9-EC4D-B084-1AC916796156}" type="slidenum">
              <a:rPr lang="en-US" smtClean="0"/>
              <a:t>8</a:t>
            </a:fld>
            <a:endParaRPr lang="en-US"/>
          </a:p>
        </p:txBody>
      </p:sp>
      <p:sp>
        <p:nvSpPr>
          <p:cNvPr id="7" name="TextBox 6">
            <a:extLst>
              <a:ext uri="{FF2B5EF4-FFF2-40B4-BE49-F238E27FC236}">
                <a16:creationId xmlns:a16="http://schemas.microsoft.com/office/drawing/2014/main" id="{821A2AC5-819E-9B4F-A05C-569EBB00319D}"/>
              </a:ext>
            </a:extLst>
          </p:cNvPr>
          <p:cNvSpPr txBox="1"/>
          <p:nvPr/>
        </p:nvSpPr>
        <p:spPr>
          <a:xfrm>
            <a:off x="2648197" y="-2331"/>
            <a:ext cx="2665925" cy="523220"/>
          </a:xfrm>
          <a:prstGeom prst="rect">
            <a:avLst/>
          </a:prstGeom>
          <a:noFill/>
        </p:spPr>
        <p:txBody>
          <a:bodyPr wrap="square" rtlCol="0">
            <a:spAutoFit/>
          </a:bodyPr>
          <a:lstStyle/>
          <a:p>
            <a:pPr algn="ctr"/>
            <a:r>
              <a:rPr lang="en-US" sz="1400" b="1" dirty="0">
                <a:solidFill>
                  <a:srgbClr val="FF0000"/>
                </a:solidFill>
              </a:rPr>
              <a:t>November 12 – 25, 2020</a:t>
            </a:r>
          </a:p>
          <a:p>
            <a:pPr algn="ctr"/>
            <a:endParaRPr lang="en-US" sz="1400" b="1" dirty="0">
              <a:solidFill>
                <a:schemeClr val="accent4"/>
              </a:solidFill>
            </a:endParaRPr>
          </a:p>
        </p:txBody>
      </p:sp>
      <p:sp>
        <p:nvSpPr>
          <p:cNvPr id="8" name="TextBox 7">
            <a:extLst>
              <a:ext uri="{FF2B5EF4-FFF2-40B4-BE49-F238E27FC236}">
                <a16:creationId xmlns:a16="http://schemas.microsoft.com/office/drawing/2014/main" id="{B9AC511E-628D-FE4A-BE81-77D5E3998CE7}"/>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graphicFrame>
        <p:nvGraphicFramePr>
          <p:cNvPr id="9" name="Table 8">
            <a:extLst>
              <a:ext uri="{FF2B5EF4-FFF2-40B4-BE49-F238E27FC236}">
                <a16:creationId xmlns:a16="http://schemas.microsoft.com/office/drawing/2014/main" id="{F96AEA41-C4CB-574C-A6D8-153ABFB3C452}"/>
              </a:ext>
            </a:extLst>
          </p:cNvPr>
          <p:cNvGraphicFramePr>
            <a:graphicFrameLocks noGrp="1"/>
          </p:cNvGraphicFramePr>
          <p:nvPr>
            <p:extLst>
              <p:ext uri="{D42A27DB-BD31-4B8C-83A1-F6EECF244321}">
                <p14:modId xmlns:p14="http://schemas.microsoft.com/office/powerpoint/2010/main" val="4288626555"/>
              </p:ext>
            </p:extLst>
          </p:nvPr>
        </p:nvGraphicFramePr>
        <p:xfrm>
          <a:off x="-2" y="276999"/>
          <a:ext cx="1686298" cy="8575748"/>
        </p:xfrm>
        <a:graphic>
          <a:graphicData uri="http://schemas.openxmlformats.org/drawingml/2006/table">
            <a:tbl>
              <a:tblPr firstRow="1" bandRow="1">
                <a:tableStyleId>{5940675A-B579-460E-94D1-54222C63F5DA}</a:tableStyleId>
              </a:tblPr>
              <a:tblGrid>
                <a:gridCol w="1686298">
                  <a:extLst>
                    <a:ext uri="{9D8B030D-6E8A-4147-A177-3AD203B41FA5}">
                      <a16:colId xmlns:a16="http://schemas.microsoft.com/office/drawing/2014/main" val="3921577720"/>
                    </a:ext>
                  </a:extLst>
                </a:gridCol>
              </a:tblGrid>
              <a:tr h="365760">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734330"/>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428654"/>
                  </a:ext>
                </a:extLst>
              </a:tr>
              <a:tr h="444354">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7159856"/>
                  </a:ext>
                </a:extLst>
              </a:tr>
              <a:tr h="274320">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9012347"/>
                  </a:ext>
                </a:extLst>
              </a:tr>
              <a:tr h="274320">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281610"/>
                  </a:ext>
                </a:extLst>
              </a:tr>
              <a:tr h="274320">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7533460"/>
                  </a:ext>
                </a:extLst>
              </a:tr>
              <a:tr h="274320">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3723864"/>
                  </a:ext>
                </a:extLst>
              </a:tr>
              <a:tr h="274320">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7590187"/>
                  </a:ext>
                </a:extLst>
              </a:tr>
              <a:tr h="365760">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07213"/>
                  </a:ext>
                </a:extLst>
              </a:tr>
              <a:tr h="393707">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2089021"/>
                  </a:ext>
                </a:extLst>
              </a:tr>
              <a:tr h="274320">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2205348"/>
                  </a:ext>
                </a:extLst>
              </a:tr>
              <a:tr h="716280">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981801"/>
                  </a:ext>
                </a:extLst>
              </a:tr>
              <a:tr h="423333">
                <a:tc>
                  <a:txBody>
                    <a:bodyPr/>
                    <a:lstStyle/>
                    <a:p>
                      <a:pPr marL="0" indent="0">
                        <a:tabLst/>
                      </a:pPr>
                      <a:r>
                        <a:rPr lang="en-US" sz="1250" b="1" dirty="0">
                          <a:solidFill>
                            <a:schemeClr val="tx1"/>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145647526"/>
                  </a:ext>
                </a:extLst>
              </a:tr>
              <a:tr h="3640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12977065"/>
                  </a:ext>
                </a:extLst>
              </a:tr>
              <a:tr h="50800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6366233"/>
                  </a:ext>
                </a:extLst>
              </a:tr>
              <a:tr h="538480">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629474"/>
                  </a:ext>
                </a:extLst>
              </a:tr>
              <a:tr h="409787">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4308742"/>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3938444"/>
                  </a:ext>
                </a:extLst>
              </a:tr>
              <a:tr h="274320">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6272416"/>
                  </a:ext>
                </a:extLst>
              </a:tr>
              <a:tr h="274320">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3282891"/>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8712229"/>
                  </a:ext>
                </a:extLst>
              </a:tr>
              <a:tr h="457200">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137385"/>
                  </a:ext>
                </a:extLst>
              </a:tr>
            </a:tbl>
          </a:graphicData>
        </a:graphic>
      </p:graphicFrame>
      <p:sp>
        <p:nvSpPr>
          <p:cNvPr id="10" name="TextBox 9">
            <a:extLst>
              <a:ext uri="{FF2B5EF4-FFF2-40B4-BE49-F238E27FC236}">
                <a16:creationId xmlns:a16="http://schemas.microsoft.com/office/drawing/2014/main" id="{DB22B950-81D9-2B40-B1C8-77D4CE355064}"/>
              </a:ext>
            </a:extLst>
          </p:cNvPr>
          <p:cNvSpPr txBox="1"/>
          <p:nvPr/>
        </p:nvSpPr>
        <p:spPr>
          <a:xfrm>
            <a:off x="1748641" y="429089"/>
            <a:ext cx="5047013" cy="430887"/>
          </a:xfrm>
          <a:prstGeom prst="rect">
            <a:avLst/>
          </a:prstGeom>
          <a:solidFill>
            <a:schemeClr val="bg1">
              <a:lumMod val="85000"/>
            </a:schemeClr>
          </a:solidFill>
          <a:ln w="28575">
            <a:solidFill>
              <a:schemeClr val="tx1"/>
            </a:solidFill>
          </a:ln>
        </p:spPr>
        <p:txBody>
          <a:bodyPr wrap="square" rtlCol="0">
            <a:spAutoFit/>
          </a:bodyPr>
          <a:lstStyle/>
          <a:p>
            <a:pPr algn="ctr"/>
            <a:r>
              <a:rPr lang="en-US" sz="2200" dirty="0"/>
              <a:t>PPE Conservation</a:t>
            </a:r>
          </a:p>
        </p:txBody>
      </p:sp>
      <p:sp>
        <p:nvSpPr>
          <p:cNvPr id="13" name="TextBox 12">
            <a:extLst>
              <a:ext uri="{FF2B5EF4-FFF2-40B4-BE49-F238E27FC236}">
                <a16:creationId xmlns:a16="http://schemas.microsoft.com/office/drawing/2014/main" id="{10463D5C-657E-1545-BFF4-BA6B736B1EA6}"/>
              </a:ext>
            </a:extLst>
          </p:cNvPr>
          <p:cNvSpPr txBox="1"/>
          <p:nvPr/>
        </p:nvSpPr>
        <p:spPr>
          <a:xfrm>
            <a:off x="1686297" y="955175"/>
            <a:ext cx="5109358" cy="705386"/>
          </a:xfrm>
          <a:prstGeom prst="rect">
            <a:avLst/>
          </a:prstGeom>
          <a:noFill/>
          <a:ln w="12700">
            <a:solidFill>
              <a:schemeClr val="tx1"/>
            </a:solidFill>
          </a:ln>
        </p:spPr>
        <p:txBody>
          <a:bodyPr wrap="square" rtlCol="0">
            <a:spAutoFit/>
          </a:bodyPr>
          <a:lstStyle/>
          <a:p>
            <a:r>
              <a:rPr lang="en-US" sz="1200" b="1" dirty="0"/>
              <a:t>Purpose</a:t>
            </a:r>
          </a:p>
          <a:p>
            <a:pPr marL="114300" marR="0">
              <a:lnSpc>
                <a:spcPts val="1420"/>
              </a:lnSpc>
              <a:spcBef>
                <a:spcPts val="600"/>
              </a:spcBef>
              <a:spcAft>
                <a:spcPts val="0"/>
              </a:spcAft>
            </a:pPr>
            <a:r>
              <a:rPr lang="en-US" sz="1100" dirty="0">
                <a:latin typeface="Calibri" panose="020F0502020204030204" pitchFamily="34" charset="0"/>
                <a:ea typeface="Calibri" panose="020F0502020204030204" pitchFamily="34" charset="0"/>
              </a:rPr>
              <a:t>To continue to deliver the highest standard of care to our patients while conserving limited PPE inventory and continuing to reduce risk of exposure to EMS providers.</a:t>
            </a:r>
          </a:p>
        </p:txBody>
      </p:sp>
      <p:sp>
        <p:nvSpPr>
          <p:cNvPr id="14" name="TextBox 13">
            <a:extLst>
              <a:ext uri="{FF2B5EF4-FFF2-40B4-BE49-F238E27FC236}">
                <a16:creationId xmlns:a16="http://schemas.microsoft.com/office/drawing/2014/main" id="{A09965E3-E353-AD4B-8F19-4C129EFD8556}"/>
              </a:ext>
            </a:extLst>
          </p:cNvPr>
          <p:cNvSpPr txBox="1"/>
          <p:nvPr/>
        </p:nvSpPr>
        <p:spPr>
          <a:xfrm>
            <a:off x="1686296" y="1819451"/>
            <a:ext cx="5109358" cy="2262158"/>
          </a:xfrm>
          <a:prstGeom prst="rect">
            <a:avLst/>
          </a:prstGeom>
          <a:noFill/>
          <a:ln w="12700">
            <a:solidFill>
              <a:schemeClr val="tx1"/>
            </a:solidFill>
          </a:ln>
        </p:spPr>
        <p:txBody>
          <a:bodyPr wrap="square" rtlCol="0">
            <a:spAutoFit/>
          </a:bodyPr>
          <a:lstStyle/>
          <a:p>
            <a:r>
              <a:rPr lang="en-US" sz="1200" b="1" dirty="0"/>
              <a:t>PPE Supply Conservation Practices</a:t>
            </a:r>
            <a:endParaRPr lang="en-US" sz="1200" dirty="0"/>
          </a:p>
          <a:p>
            <a:pPr marL="460375" indent="-173038">
              <a:spcBef>
                <a:spcPts val="600"/>
              </a:spcBef>
              <a:buFont typeface="Arial" panose="020B0604020202020204" pitchFamily="34" charset="0"/>
              <a:buChar char="•"/>
            </a:pPr>
            <a:r>
              <a:rPr lang="en-US" sz="1100" b="1" dirty="0"/>
              <a:t>USE PPE SUPPLY CONSERVATION PRACTICES ON ALL EMS CALLS</a:t>
            </a:r>
            <a:endParaRPr lang="en-US" sz="1100" dirty="0"/>
          </a:p>
          <a:p>
            <a:pPr marL="460375" indent="-173038">
              <a:spcBef>
                <a:spcPts val="600"/>
              </a:spcBef>
              <a:buFont typeface="Arial" panose="020B0604020202020204" pitchFamily="34" charset="0"/>
              <a:buChar char="•"/>
            </a:pPr>
            <a:r>
              <a:rPr lang="en-US" sz="1100" dirty="0">
                <a:highlight>
                  <a:srgbClr val="FFFF00"/>
                </a:highlight>
              </a:rPr>
              <a:t>NO non-essential personnel in hot zone</a:t>
            </a:r>
          </a:p>
          <a:p>
            <a:pPr marL="460375" indent="-173038">
              <a:spcBef>
                <a:spcPts val="600"/>
              </a:spcBef>
              <a:buFont typeface="Arial" panose="020B0604020202020204" pitchFamily="34" charset="0"/>
              <a:buChar char="•"/>
            </a:pPr>
            <a:r>
              <a:rPr lang="en-US" sz="1100" dirty="0">
                <a:highlight>
                  <a:srgbClr val="FFFF00"/>
                </a:highlight>
              </a:rPr>
              <a:t>ONE crew member with current department level PPE conducts initial doorway triage</a:t>
            </a:r>
          </a:p>
          <a:p>
            <a:pPr marL="460375" indent="-173038">
              <a:spcBef>
                <a:spcPts val="600"/>
              </a:spcBef>
              <a:buFont typeface="Arial" panose="020B0604020202020204" pitchFamily="34" charset="0"/>
              <a:buChar char="•"/>
            </a:pPr>
            <a:r>
              <a:rPr lang="en-US" sz="1100" dirty="0">
                <a:highlight>
                  <a:srgbClr val="FFFF00"/>
                </a:highlight>
              </a:rPr>
              <a:t>Additional crew members, also with current department level PPE, on stand-by outside of hot zone</a:t>
            </a:r>
          </a:p>
          <a:p>
            <a:pPr marL="460375" indent="-173038">
              <a:spcBef>
                <a:spcPts val="600"/>
              </a:spcBef>
              <a:buFont typeface="Arial" panose="020B0604020202020204" pitchFamily="34" charset="0"/>
              <a:buChar char="•"/>
            </a:pPr>
            <a:r>
              <a:rPr lang="en-US" sz="1100" dirty="0">
                <a:highlight>
                  <a:srgbClr val="FFFF00"/>
                </a:highlight>
              </a:rPr>
              <a:t>Use minimum number of providers to safely treat and move patient</a:t>
            </a:r>
          </a:p>
          <a:p>
            <a:pPr marL="460375" indent="-173038">
              <a:spcBef>
                <a:spcPts val="600"/>
              </a:spcBef>
              <a:buFont typeface="Arial" panose="020B0604020202020204" pitchFamily="34" charset="0"/>
              <a:buChar char="•"/>
            </a:pPr>
            <a:r>
              <a:rPr lang="en-US" sz="1100" dirty="0"/>
              <a:t>Mobilize additional personnel with current department level PPE based on circumstances and need</a:t>
            </a:r>
          </a:p>
        </p:txBody>
      </p:sp>
      <p:sp>
        <p:nvSpPr>
          <p:cNvPr id="15" name="TextBox 14">
            <a:extLst>
              <a:ext uri="{FF2B5EF4-FFF2-40B4-BE49-F238E27FC236}">
                <a16:creationId xmlns:a16="http://schemas.microsoft.com/office/drawing/2014/main" id="{C20FB08F-E4DA-984F-B291-57D618B7E755}"/>
              </a:ext>
            </a:extLst>
          </p:cNvPr>
          <p:cNvSpPr txBox="1"/>
          <p:nvPr/>
        </p:nvSpPr>
        <p:spPr>
          <a:xfrm>
            <a:off x="1686296" y="4334092"/>
            <a:ext cx="5109358" cy="4478149"/>
          </a:xfrm>
          <a:prstGeom prst="rect">
            <a:avLst/>
          </a:prstGeom>
          <a:noFill/>
          <a:ln w="12700">
            <a:solidFill>
              <a:schemeClr val="tx1"/>
            </a:solidFill>
          </a:ln>
        </p:spPr>
        <p:txBody>
          <a:bodyPr wrap="square" rtlCol="0">
            <a:spAutoFit/>
          </a:bodyPr>
          <a:lstStyle/>
          <a:p>
            <a:r>
              <a:rPr lang="en-US" sz="1200" b="1" dirty="0"/>
              <a:t>PPE Re-use Practices</a:t>
            </a:r>
          </a:p>
          <a:p>
            <a:pPr marL="114300" lvl="1">
              <a:spcBef>
                <a:spcPts val="600"/>
              </a:spcBef>
            </a:pPr>
            <a:r>
              <a:rPr lang="en-US" sz="1100" b="1" dirty="0"/>
              <a:t>N95 Respirator</a:t>
            </a:r>
            <a:endParaRPr lang="en-US" sz="1100" dirty="0"/>
          </a:p>
          <a:p>
            <a:pPr marL="460375" indent="-173038">
              <a:spcBef>
                <a:spcPts val="600"/>
              </a:spcBef>
              <a:buFont typeface="Arial" panose="020B0604020202020204" pitchFamily="34" charset="0"/>
              <a:buChar char="•"/>
            </a:pPr>
            <a:r>
              <a:rPr lang="en-US" sz="1100" dirty="0"/>
              <a:t>N95 Respirator will be discarded after any of the below: </a:t>
            </a:r>
          </a:p>
          <a:p>
            <a:pPr marL="917575" lvl="1" indent="-173038">
              <a:spcBef>
                <a:spcPts val="600"/>
              </a:spcBef>
              <a:buFont typeface="Arial" panose="020B0604020202020204" pitchFamily="34" charset="0"/>
              <a:buChar char="•"/>
            </a:pPr>
            <a:r>
              <a:rPr lang="en-US" sz="1100" dirty="0"/>
              <a:t>Respirator obviously contaminated, worn out, or soiled</a:t>
            </a:r>
          </a:p>
          <a:p>
            <a:pPr marL="917575" lvl="1" indent="-173038">
              <a:spcBef>
                <a:spcPts val="600"/>
              </a:spcBef>
              <a:buFont typeface="Arial" panose="020B0604020202020204" pitchFamily="34" charset="0"/>
              <a:buChar char="•"/>
            </a:pPr>
            <a:r>
              <a:rPr lang="en-US" sz="1100" dirty="0"/>
              <a:t>Provider within 6 feet of patient during </a:t>
            </a:r>
            <a:r>
              <a:rPr lang="en-US" sz="1100" b="1" dirty="0"/>
              <a:t>any aerosol-generating procedure </a:t>
            </a:r>
          </a:p>
          <a:p>
            <a:pPr marL="917575" lvl="1" indent="-173038">
              <a:spcBef>
                <a:spcPts val="600"/>
              </a:spcBef>
              <a:buFont typeface="Arial" panose="020B0604020202020204" pitchFamily="34" charset="0"/>
              <a:buChar char="•"/>
            </a:pPr>
            <a:r>
              <a:rPr lang="en-US" sz="1100" dirty="0"/>
              <a:t>after 48 hours of re-use on shift</a:t>
            </a:r>
          </a:p>
          <a:p>
            <a:pPr marL="917575" lvl="1" indent="-173038">
              <a:spcBef>
                <a:spcPts val="600"/>
              </a:spcBef>
              <a:buFont typeface="Arial" panose="020B0604020202020204" pitchFamily="34" charset="0"/>
              <a:buChar char="•"/>
            </a:pPr>
            <a:r>
              <a:rPr lang="en-US" sz="1100" dirty="0"/>
              <a:t>After 10 UV-C decontaminations (Two 5 minute cycles = 1 </a:t>
            </a:r>
            <a:r>
              <a:rPr lang="en-US" sz="1100" dirty="0" err="1"/>
              <a:t>decon</a:t>
            </a:r>
            <a:r>
              <a:rPr lang="en-US" sz="1100" dirty="0"/>
              <a:t>)</a:t>
            </a:r>
            <a:endParaRPr lang="en-US" sz="1100" dirty="0">
              <a:highlight>
                <a:srgbClr val="FFFF00"/>
              </a:highlight>
            </a:endParaRPr>
          </a:p>
          <a:p>
            <a:pPr marL="917575" lvl="1" indent="-173038">
              <a:spcBef>
                <a:spcPts val="600"/>
              </a:spcBef>
              <a:buFont typeface="Arial" panose="020B0604020202020204" pitchFamily="34" charset="0"/>
              <a:buChar char="•"/>
            </a:pPr>
            <a:r>
              <a:rPr lang="en-US" sz="1100" dirty="0"/>
              <a:t>when fit or seal is compromised due to re-use</a:t>
            </a:r>
          </a:p>
          <a:p>
            <a:pPr marL="460375" indent="-173038">
              <a:spcBef>
                <a:spcPts val="600"/>
              </a:spcBef>
              <a:buFont typeface="Arial" panose="020B0604020202020204" pitchFamily="34" charset="0"/>
              <a:buChar char="•"/>
            </a:pPr>
            <a:r>
              <a:rPr lang="en-US" sz="1100" dirty="0"/>
              <a:t>N95 Respirator will be re-used after either of the below:</a:t>
            </a:r>
          </a:p>
          <a:p>
            <a:pPr marL="917575" lvl="1" indent="-173038">
              <a:spcBef>
                <a:spcPts val="600"/>
              </a:spcBef>
              <a:buFont typeface="Arial" panose="020B0604020202020204" pitchFamily="34" charset="0"/>
              <a:buChar char="•"/>
            </a:pPr>
            <a:r>
              <a:rPr lang="en-US" sz="1100" dirty="0"/>
              <a:t>Provider was never within 6 feet of patient (can re-use right away)</a:t>
            </a:r>
          </a:p>
          <a:p>
            <a:pPr marL="917575" lvl="1" indent="-173038">
              <a:spcBef>
                <a:spcPts val="600"/>
              </a:spcBef>
              <a:buFont typeface="Arial" panose="020B0604020202020204" pitchFamily="34" charset="0"/>
              <a:buChar char="•"/>
            </a:pPr>
            <a:r>
              <a:rPr lang="en-US" sz="1100" dirty="0"/>
              <a:t>After UV-C </a:t>
            </a:r>
            <a:r>
              <a:rPr lang="en-US" sz="1100" dirty="0" err="1"/>
              <a:t>decon</a:t>
            </a:r>
            <a:r>
              <a:rPr lang="en-US" sz="1100" dirty="0"/>
              <a:t> procedure (FDA limits which N95s can be decontaminated with UV-each agency must verify eligibility)</a:t>
            </a:r>
          </a:p>
          <a:p>
            <a:pPr marL="114300">
              <a:spcBef>
                <a:spcPts val="600"/>
              </a:spcBef>
            </a:pPr>
            <a:r>
              <a:rPr lang="en-US" sz="1100" b="1" dirty="0"/>
              <a:t>Gowns and Face Shields</a:t>
            </a:r>
          </a:p>
          <a:p>
            <a:pPr marL="460375" indent="-173038">
              <a:spcBef>
                <a:spcPts val="600"/>
              </a:spcBef>
              <a:buFont typeface="Arial" panose="020B0604020202020204" pitchFamily="34" charset="0"/>
              <a:buChar char="•"/>
            </a:pPr>
            <a:r>
              <a:rPr lang="en-US" sz="1100" dirty="0"/>
              <a:t>Shall be re-used until there is risk of contamination or show signs or wear</a:t>
            </a:r>
          </a:p>
          <a:p>
            <a:pPr marL="808038" lvl="1" indent="-163513">
              <a:spcBef>
                <a:spcPts val="600"/>
              </a:spcBef>
              <a:buFont typeface="System Font Regular"/>
              <a:buChar char="-"/>
            </a:pPr>
            <a:r>
              <a:rPr lang="en-US" sz="1100" dirty="0"/>
              <a:t>This includes gowns and/or face shields worn by stand-by personnel who did not have close contact with patient</a:t>
            </a:r>
          </a:p>
          <a:p>
            <a:pPr marL="114300">
              <a:spcBef>
                <a:spcPts val="600"/>
              </a:spcBef>
            </a:pPr>
            <a:r>
              <a:rPr lang="en-US" sz="1100" b="1" dirty="0"/>
              <a:t>Goggles </a:t>
            </a:r>
          </a:p>
          <a:p>
            <a:pPr marL="460375" indent="-173038">
              <a:spcBef>
                <a:spcPts val="600"/>
              </a:spcBef>
              <a:buFont typeface="Arial" panose="020B0604020202020204" pitchFamily="34" charset="0"/>
              <a:buChar char="•"/>
            </a:pPr>
            <a:r>
              <a:rPr lang="en-US" sz="1100" dirty="0"/>
              <a:t>Shall be re-used after following recommended cleaning and decontamination</a:t>
            </a:r>
          </a:p>
        </p:txBody>
      </p:sp>
    </p:spTree>
    <p:extLst>
      <p:ext uri="{BB962C8B-B14F-4D97-AF65-F5344CB8AC3E}">
        <p14:creationId xmlns:p14="http://schemas.microsoft.com/office/powerpoint/2010/main" val="352712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A5193E2-48F3-2B49-8C15-123E6613F95B}"/>
              </a:ext>
            </a:extLst>
          </p:cNvPr>
          <p:cNvSpPr>
            <a:spLocks noGrp="1"/>
          </p:cNvSpPr>
          <p:nvPr>
            <p:ph type="sldNum" sz="quarter" idx="12"/>
          </p:nvPr>
        </p:nvSpPr>
        <p:spPr>
          <a:xfrm>
            <a:off x="5314122" y="8743794"/>
            <a:ext cx="1543050" cy="486833"/>
          </a:xfrm>
        </p:spPr>
        <p:txBody>
          <a:bodyPr/>
          <a:lstStyle/>
          <a:p>
            <a:fld id="{CD1CB362-FDF9-EC4D-B084-1AC916796156}" type="slidenum">
              <a:rPr lang="en-US" smtClean="0"/>
              <a:t>9</a:t>
            </a:fld>
            <a:endParaRPr lang="en-US"/>
          </a:p>
        </p:txBody>
      </p:sp>
      <p:sp>
        <p:nvSpPr>
          <p:cNvPr id="9" name="TextBox 8">
            <a:extLst>
              <a:ext uri="{FF2B5EF4-FFF2-40B4-BE49-F238E27FC236}">
                <a16:creationId xmlns:a16="http://schemas.microsoft.com/office/drawing/2014/main" id="{ECB1D0EF-48BE-134F-A816-76851BC86B1F}"/>
              </a:ext>
            </a:extLst>
          </p:cNvPr>
          <p:cNvSpPr txBox="1"/>
          <p:nvPr/>
        </p:nvSpPr>
        <p:spPr>
          <a:xfrm>
            <a:off x="2538769" y="-2331"/>
            <a:ext cx="2611789" cy="307777"/>
          </a:xfrm>
          <a:prstGeom prst="rect">
            <a:avLst/>
          </a:prstGeom>
          <a:noFill/>
        </p:spPr>
        <p:txBody>
          <a:bodyPr wrap="square" rtlCol="0">
            <a:spAutoFit/>
          </a:bodyPr>
          <a:lstStyle/>
          <a:p>
            <a:pPr algn="ctr"/>
            <a:r>
              <a:rPr lang="en-US" sz="1400" b="1" dirty="0">
                <a:solidFill>
                  <a:srgbClr val="FF0000"/>
                </a:solidFill>
              </a:rPr>
              <a:t>November 12 – 25, 2020</a:t>
            </a:r>
          </a:p>
        </p:txBody>
      </p:sp>
      <p:sp>
        <p:nvSpPr>
          <p:cNvPr id="10" name="TextBox 9">
            <a:extLst>
              <a:ext uri="{FF2B5EF4-FFF2-40B4-BE49-F238E27FC236}">
                <a16:creationId xmlns:a16="http://schemas.microsoft.com/office/drawing/2014/main" id="{78167391-FE8D-B046-8371-0BFA32F5B268}"/>
              </a:ext>
            </a:extLst>
          </p:cNvPr>
          <p:cNvSpPr txBox="1"/>
          <p:nvPr/>
        </p:nvSpPr>
        <p:spPr>
          <a:xfrm>
            <a:off x="5314122" y="0"/>
            <a:ext cx="1543878" cy="276999"/>
          </a:xfrm>
          <a:prstGeom prst="rect">
            <a:avLst/>
          </a:prstGeom>
          <a:noFill/>
        </p:spPr>
        <p:txBody>
          <a:bodyPr wrap="square" rtlCol="0">
            <a:spAutoFit/>
          </a:bodyPr>
          <a:lstStyle/>
          <a:p>
            <a:pPr algn="r"/>
            <a:r>
              <a:rPr lang="en-US" sz="1200"/>
              <a:t>Subject to Change</a:t>
            </a:r>
          </a:p>
        </p:txBody>
      </p:sp>
      <p:sp>
        <p:nvSpPr>
          <p:cNvPr id="11" name="TextBox 10">
            <a:extLst>
              <a:ext uri="{FF2B5EF4-FFF2-40B4-BE49-F238E27FC236}">
                <a16:creationId xmlns:a16="http://schemas.microsoft.com/office/drawing/2014/main" id="{550D590B-4183-824C-8E3D-DD8C9D498010}"/>
              </a:ext>
            </a:extLst>
          </p:cNvPr>
          <p:cNvSpPr txBox="1"/>
          <p:nvPr/>
        </p:nvSpPr>
        <p:spPr>
          <a:xfrm>
            <a:off x="1693016" y="413387"/>
            <a:ext cx="5112808" cy="584775"/>
          </a:xfrm>
          <a:prstGeom prst="rect">
            <a:avLst/>
          </a:prstGeom>
          <a:solidFill>
            <a:schemeClr val="bg1">
              <a:lumMod val="85000"/>
            </a:schemeClr>
          </a:solidFill>
          <a:ln w="28575">
            <a:solidFill>
              <a:schemeClr val="tx1"/>
            </a:solidFill>
          </a:ln>
        </p:spPr>
        <p:txBody>
          <a:bodyPr wrap="square" rtlCol="0">
            <a:spAutoFit/>
          </a:bodyPr>
          <a:lstStyle/>
          <a:p>
            <a:pPr algn="ctr"/>
            <a:r>
              <a:rPr lang="en-US" sz="2000" dirty="0"/>
              <a:t>UV-C Decontamination of N95 Respirators</a:t>
            </a:r>
            <a:r>
              <a:rPr lang="en-US" sz="2000" dirty="0">
                <a:sym typeface="Wingdings" pitchFamily="2" charset="2"/>
              </a:rPr>
              <a:t> </a:t>
            </a:r>
          </a:p>
          <a:p>
            <a:pPr algn="ctr"/>
            <a:r>
              <a:rPr lang="en-US" sz="1200" dirty="0">
                <a:sym typeface="Wingdings" pitchFamily="2" charset="2"/>
              </a:rPr>
              <a:t>Per FDA, foldable respirators or with valves cannot be decontaminated by UV-C </a:t>
            </a:r>
          </a:p>
        </p:txBody>
      </p:sp>
      <p:sp>
        <p:nvSpPr>
          <p:cNvPr id="17" name="TextBox 16">
            <a:extLst>
              <a:ext uri="{FF2B5EF4-FFF2-40B4-BE49-F238E27FC236}">
                <a16:creationId xmlns:a16="http://schemas.microsoft.com/office/drawing/2014/main" id="{25102446-C7C1-424E-9153-BB66BB544CA9}"/>
              </a:ext>
            </a:extLst>
          </p:cNvPr>
          <p:cNvSpPr txBox="1"/>
          <p:nvPr/>
        </p:nvSpPr>
        <p:spPr>
          <a:xfrm>
            <a:off x="1761800" y="5055868"/>
            <a:ext cx="5044026" cy="3771315"/>
          </a:xfrm>
          <a:prstGeom prst="rect">
            <a:avLst/>
          </a:prstGeom>
          <a:noFill/>
          <a:ln w="12700">
            <a:solidFill>
              <a:schemeClr val="tx1"/>
            </a:solidFill>
          </a:ln>
        </p:spPr>
        <p:txBody>
          <a:bodyPr wrap="square" rtlCol="0">
            <a:spAutoFit/>
          </a:bodyPr>
          <a:lstStyle/>
          <a:p>
            <a:r>
              <a:rPr lang="en-US" sz="1400" b="1" dirty="0"/>
              <a:t>UV-C Decontamination Procedure</a:t>
            </a:r>
            <a:endParaRPr lang="en-US" sz="1400" dirty="0"/>
          </a:p>
          <a:p>
            <a:pPr marL="342900" indent="-342900">
              <a:buFont typeface="+mj-lt"/>
              <a:buAutoNum type="arabicPeriod"/>
            </a:pPr>
            <a:r>
              <a:rPr lang="en-US" sz="1400" dirty="0"/>
              <a:t>Visually inspect the respirator for obvious signs of wear and tear</a:t>
            </a:r>
          </a:p>
          <a:p>
            <a:pPr marL="342900" indent="-342900">
              <a:buFont typeface="+mj-lt"/>
              <a:buAutoNum type="arabicPeriod"/>
            </a:pPr>
            <a:r>
              <a:rPr lang="en-US" sz="1400" dirty="0"/>
              <a:t>Wear clean gloves to open the </a:t>
            </a:r>
            <a:r>
              <a:rPr lang="en-US" sz="1400" dirty="0" err="1"/>
              <a:t>Lumin</a:t>
            </a:r>
            <a:r>
              <a:rPr lang="en-US" sz="1400" dirty="0"/>
              <a:t> drawer</a:t>
            </a:r>
          </a:p>
          <a:p>
            <a:pPr marL="342900" indent="-342900">
              <a:buFont typeface="+mj-lt"/>
              <a:buAutoNum type="arabicPeriod"/>
            </a:pPr>
            <a:r>
              <a:rPr lang="en-US" sz="1400" dirty="0"/>
              <a:t>Place the N95 respirator concave side up on the acrylic rack</a:t>
            </a:r>
          </a:p>
          <a:p>
            <a:pPr marL="342900" indent="-342900">
              <a:buFont typeface="+mj-lt"/>
              <a:buAutoNum type="arabicPeriod"/>
            </a:pPr>
            <a:r>
              <a:rPr lang="en-US" sz="1400" dirty="0"/>
              <a:t>Lay straps away from N95 so there are no knots or tangles</a:t>
            </a:r>
          </a:p>
          <a:p>
            <a:pPr marL="342900" indent="-342900">
              <a:buFont typeface="+mj-lt"/>
              <a:buAutoNum type="arabicPeriod"/>
            </a:pPr>
            <a:r>
              <a:rPr lang="en-US" sz="1400" dirty="0"/>
              <a:t>Doff gloves</a:t>
            </a:r>
          </a:p>
          <a:p>
            <a:pPr marL="342900" indent="-342900">
              <a:buFont typeface="+mj-lt"/>
              <a:buAutoNum type="arabicPeriod"/>
            </a:pPr>
            <a:r>
              <a:rPr lang="en-US" sz="1400" dirty="0"/>
              <a:t>Close the drawer and press Start button</a:t>
            </a:r>
          </a:p>
          <a:p>
            <a:pPr marL="342900" indent="-342900">
              <a:buFont typeface="+mj-lt"/>
              <a:buAutoNum type="arabicPeriod"/>
            </a:pPr>
            <a:r>
              <a:rPr lang="en-US" sz="1400" dirty="0"/>
              <a:t>Wash hands or use sanitizer to avoid cross contamination</a:t>
            </a:r>
          </a:p>
          <a:p>
            <a:pPr marL="342900" indent="-342900">
              <a:buFont typeface="+mj-lt"/>
              <a:buAutoNum type="arabicPeriod"/>
            </a:pPr>
            <a:r>
              <a:rPr lang="en-US" sz="1400" dirty="0"/>
              <a:t>When 1</a:t>
            </a:r>
            <a:r>
              <a:rPr lang="en-US" sz="1400" baseline="30000" dirty="0"/>
              <a:t>st</a:t>
            </a:r>
            <a:r>
              <a:rPr lang="en-US" sz="1400" dirty="0"/>
              <a:t> cycle ends, open drawer and flip respirator over</a:t>
            </a:r>
          </a:p>
          <a:p>
            <a:pPr marL="342900" indent="-342900">
              <a:buFont typeface="+mj-lt"/>
              <a:buAutoNum type="arabicPeriod"/>
            </a:pPr>
            <a:r>
              <a:rPr lang="en-US" sz="1400" dirty="0"/>
              <a:t>Lay straps away from N95 so there are no knots or tangles</a:t>
            </a:r>
          </a:p>
          <a:p>
            <a:pPr marL="342900" indent="-342900">
              <a:buFont typeface="+mj-lt"/>
              <a:buAutoNum type="arabicPeriod"/>
            </a:pPr>
            <a:r>
              <a:rPr lang="en-US" sz="1400" dirty="0"/>
              <a:t>Close drawer and press Start button for 2</a:t>
            </a:r>
            <a:r>
              <a:rPr lang="en-US" sz="1400" baseline="30000" dirty="0"/>
              <a:t>nd</a:t>
            </a:r>
            <a:r>
              <a:rPr lang="en-US" sz="1400" dirty="0"/>
              <a:t> cycle</a:t>
            </a:r>
          </a:p>
          <a:p>
            <a:pPr marL="342900" indent="-342900">
              <a:buFont typeface="+mj-lt"/>
              <a:buAutoNum type="arabicPeriod"/>
            </a:pPr>
            <a:r>
              <a:rPr lang="en-US" sz="1400" dirty="0"/>
              <a:t>When 2</a:t>
            </a:r>
            <a:r>
              <a:rPr lang="en-US" sz="1400" baseline="30000" dirty="0"/>
              <a:t>nd</a:t>
            </a:r>
            <a:r>
              <a:rPr lang="en-US" sz="1400" dirty="0"/>
              <a:t> cycle ends, remove N95 with clean hands</a:t>
            </a:r>
          </a:p>
          <a:p>
            <a:pPr marL="342900" indent="-342900">
              <a:buFont typeface="+mj-lt"/>
              <a:buAutoNum type="arabicPeriod"/>
            </a:pPr>
            <a:r>
              <a:rPr lang="en-US" sz="1400" dirty="0"/>
              <a:t>Mark N95 with sharpie to track </a:t>
            </a:r>
            <a:r>
              <a:rPr lang="en-US" sz="1400" dirty="0" err="1"/>
              <a:t>decon</a:t>
            </a:r>
            <a:r>
              <a:rPr lang="en-US" sz="1400" dirty="0"/>
              <a:t> cycles</a:t>
            </a:r>
          </a:p>
          <a:p>
            <a:pPr marL="342900" indent="-342900">
              <a:buFont typeface="+mj-lt"/>
              <a:buAutoNum type="arabicPeriod"/>
            </a:pPr>
            <a:r>
              <a:rPr lang="en-US" sz="1400" dirty="0"/>
              <a:t>Place in white paper bag with provider name </a:t>
            </a:r>
          </a:p>
          <a:p>
            <a:pPr marL="342900" indent="-342900">
              <a:buFont typeface="+mj-lt"/>
              <a:buAutoNum type="arabicPeriod"/>
            </a:pPr>
            <a:r>
              <a:rPr lang="en-US" sz="1400" dirty="0" err="1"/>
              <a:t>Decon</a:t>
            </a:r>
            <a:r>
              <a:rPr lang="en-US" sz="1400" dirty="0"/>
              <a:t> exterior of UV-C box with CaviWipes1</a:t>
            </a:r>
          </a:p>
          <a:p>
            <a:pPr marL="342900" indent="-342900">
              <a:buFont typeface="+mj-lt"/>
              <a:buAutoNum type="arabicPeriod"/>
            </a:pPr>
            <a:r>
              <a:rPr lang="en-US" sz="1400" dirty="0"/>
              <a:t>Run </a:t>
            </a:r>
            <a:r>
              <a:rPr lang="en-US" sz="1400" dirty="0" err="1"/>
              <a:t>Lumin</a:t>
            </a:r>
            <a:r>
              <a:rPr lang="en-US" sz="1400" dirty="0"/>
              <a:t> through one cycle while empty to disinfect interior</a:t>
            </a:r>
          </a:p>
        </p:txBody>
      </p:sp>
      <p:sp>
        <p:nvSpPr>
          <p:cNvPr id="3" name="TextBox 2">
            <a:extLst>
              <a:ext uri="{FF2B5EF4-FFF2-40B4-BE49-F238E27FC236}">
                <a16:creationId xmlns:a16="http://schemas.microsoft.com/office/drawing/2014/main" id="{9862C632-9200-43FB-8721-294DAB431D28}"/>
              </a:ext>
            </a:extLst>
          </p:cNvPr>
          <p:cNvSpPr txBox="1"/>
          <p:nvPr/>
        </p:nvSpPr>
        <p:spPr>
          <a:xfrm>
            <a:off x="1792916" y="1049729"/>
            <a:ext cx="5012910" cy="1384995"/>
          </a:xfrm>
          <a:prstGeom prst="rect">
            <a:avLst/>
          </a:prstGeom>
          <a:noFill/>
        </p:spPr>
        <p:txBody>
          <a:bodyPr wrap="square" rtlCol="0">
            <a:spAutoFit/>
          </a:bodyPr>
          <a:lstStyle/>
          <a:p>
            <a:r>
              <a:rPr lang="en-US" sz="1400" b="1" dirty="0"/>
              <a:t>Evaluate Respirator:</a:t>
            </a:r>
          </a:p>
          <a:p>
            <a:pPr marL="285750" indent="-285750">
              <a:buFont typeface="Arial" panose="020B0604020202020204" pitchFamily="34" charset="0"/>
              <a:buChar char="•"/>
            </a:pPr>
            <a:r>
              <a:rPr lang="en-US" sz="1400" dirty="0"/>
              <a:t>Obviously contaminated, showing wear, soiled?</a:t>
            </a:r>
          </a:p>
          <a:p>
            <a:pPr marL="285750" indent="-285750">
              <a:buFont typeface="Arial" panose="020B0604020202020204" pitchFamily="34" charset="0"/>
              <a:buChar char="•"/>
            </a:pPr>
            <a:r>
              <a:rPr lang="en-US" sz="1400" dirty="0"/>
              <a:t>Patient care (&lt;6 feet) during </a:t>
            </a:r>
            <a:r>
              <a:rPr lang="en-US" sz="1400" b="1" dirty="0"/>
              <a:t>Aerosol Generating Procedure</a:t>
            </a:r>
            <a:r>
              <a:rPr lang="en-US" sz="1400" dirty="0"/>
              <a:t>?</a:t>
            </a:r>
          </a:p>
          <a:p>
            <a:pPr marL="285750" indent="-285750">
              <a:buFont typeface="Arial" panose="020B0604020202020204" pitchFamily="34" charset="0"/>
              <a:buChar char="•"/>
            </a:pPr>
            <a:r>
              <a:rPr lang="en-US" sz="1400" dirty="0"/>
              <a:t>Greater than 48 hours of re-use on shift?</a:t>
            </a:r>
          </a:p>
          <a:p>
            <a:pPr marL="285750" indent="-285750">
              <a:buFont typeface="Arial" panose="020B0604020202020204" pitchFamily="34" charset="0"/>
              <a:buChar char="•"/>
            </a:pPr>
            <a:r>
              <a:rPr lang="en-US" sz="1400" dirty="0"/>
              <a:t>10 UV-C decontaminations?  </a:t>
            </a:r>
            <a:r>
              <a:rPr lang="en-US" sz="1400" b="1" dirty="0"/>
              <a:t>(Two 5 minute cycles = 1 </a:t>
            </a:r>
            <a:r>
              <a:rPr lang="en-US" sz="1400" b="1" dirty="0" err="1"/>
              <a:t>decon</a:t>
            </a:r>
            <a:r>
              <a:rPr lang="en-US" sz="1400" b="1" dirty="0"/>
              <a:t>)</a:t>
            </a:r>
          </a:p>
          <a:p>
            <a:pPr marL="285750" indent="-285750">
              <a:buFont typeface="Arial" panose="020B0604020202020204" pitchFamily="34" charset="0"/>
              <a:buChar char="•"/>
            </a:pPr>
            <a:r>
              <a:rPr lang="en-US" sz="1400" dirty="0"/>
              <a:t>Fit or seal compromised?</a:t>
            </a:r>
          </a:p>
        </p:txBody>
      </p:sp>
      <p:sp>
        <p:nvSpPr>
          <p:cNvPr id="4" name="Rectangle 3">
            <a:extLst>
              <a:ext uri="{FF2B5EF4-FFF2-40B4-BE49-F238E27FC236}">
                <a16:creationId xmlns:a16="http://schemas.microsoft.com/office/drawing/2014/main" id="{0EB6DE84-9E2D-408F-9D1D-D1DFAF884573}"/>
              </a:ext>
            </a:extLst>
          </p:cNvPr>
          <p:cNvSpPr/>
          <p:nvPr/>
        </p:nvSpPr>
        <p:spPr>
          <a:xfrm>
            <a:off x="1693015" y="1068928"/>
            <a:ext cx="5112808" cy="13858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8A2B748-F743-4BF9-A357-9E54F83182AC}"/>
              </a:ext>
            </a:extLst>
          </p:cNvPr>
          <p:cNvCxnSpPr>
            <a:cxnSpLocks/>
          </p:cNvCxnSpPr>
          <p:nvPr/>
        </p:nvCxnSpPr>
        <p:spPr>
          <a:xfrm>
            <a:off x="3729477" y="2454753"/>
            <a:ext cx="0" cy="346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00576F-67E8-4D6C-8667-D2D77C528E9B}"/>
              </a:ext>
            </a:extLst>
          </p:cNvPr>
          <p:cNvCxnSpPr>
            <a:cxnSpLocks/>
          </p:cNvCxnSpPr>
          <p:nvPr/>
        </p:nvCxnSpPr>
        <p:spPr>
          <a:xfrm>
            <a:off x="2474366" y="2816544"/>
            <a:ext cx="2676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03E820-C00B-43C5-8133-61DBE03B7F9B}"/>
              </a:ext>
            </a:extLst>
          </p:cNvPr>
          <p:cNvSpPr txBox="1"/>
          <p:nvPr/>
        </p:nvSpPr>
        <p:spPr>
          <a:xfrm>
            <a:off x="2387089" y="2471807"/>
            <a:ext cx="512641" cy="369332"/>
          </a:xfrm>
          <a:prstGeom prst="rect">
            <a:avLst/>
          </a:prstGeom>
          <a:noFill/>
        </p:spPr>
        <p:txBody>
          <a:bodyPr wrap="none" rtlCol="0">
            <a:spAutoFit/>
          </a:bodyPr>
          <a:lstStyle/>
          <a:p>
            <a:r>
              <a:rPr lang="en-US" dirty="0"/>
              <a:t>YES</a:t>
            </a:r>
          </a:p>
        </p:txBody>
      </p:sp>
      <p:sp>
        <p:nvSpPr>
          <p:cNvPr id="22" name="TextBox 21">
            <a:extLst>
              <a:ext uri="{FF2B5EF4-FFF2-40B4-BE49-F238E27FC236}">
                <a16:creationId xmlns:a16="http://schemas.microsoft.com/office/drawing/2014/main" id="{31DBB4B9-F1E9-4144-9599-B7DD62265514}"/>
              </a:ext>
            </a:extLst>
          </p:cNvPr>
          <p:cNvSpPr txBox="1"/>
          <p:nvPr/>
        </p:nvSpPr>
        <p:spPr>
          <a:xfrm>
            <a:off x="4751804" y="2483844"/>
            <a:ext cx="486030" cy="369332"/>
          </a:xfrm>
          <a:prstGeom prst="rect">
            <a:avLst/>
          </a:prstGeom>
          <a:noFill/>
        </p:spPr>
        <p:txBody>
          <a:bodyPr wrap="none" rtlCol="0">
            <a:spAutoFit/>
          </a:bodyPr>
          <a:lstStyle/>
          <a:p>
            <a:r>
              <a:rPr lang="en-US" dirty="0"/>
              <a:t>NO</a:t>
            </a:r>
          </a:p>
        </p:txBody>
      </p:sp>
      <p:cxnSp>
        <p:nvCxnSpPr>
          <p:cNvPr id="24" name="Straight Connector 23">
            <a:extLst>
              <a:ext uri="{FF2B5EF4-FFF2-40B4-BE49-F238E27FC236}">
                <a16:creationId xmlns:a16="http://schemas.microsoft.com/office/drawing/2014/main" id="{B5B98F9E-2AD6-4716-A85D-F7A4D048C78D}"/>
              </a:ext>
            </a:extLst>
          </p:cNvPr>
          <p:cNvCxnSpPr/>
          <p:nvPr/>
        </p:nvCxnSpPr>
        <p:spPr>
          <a:xfrm>
            <a:off x="5150557" y="2816544"/>
            <a:ext cx="0" cy="247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9181A0-59DD-4262-9497-FE9370158E4E}"/>
              </a:ext>
            </a:extLst>
          </p:cNvPr>
          <p:cNvSpPr txBox="1"/>
          <p:nvPr/>
        </p:nvSpPr>
        <p:spPr>
          <a:xfrm>
            <a:off x="4283813" y="3064194"/>
            <a:ext cx="1733488" cy="369332"/>
          </a:xfrm>
          <a:prstGeom prst="rect">
            <a:avLst/>
          </a:prstGeom>
          <a:noFill/>
          <a:ln w="28575">
            <a:solidFill>
              <a:schemeClr val="tx1"/>
            </a:solidFill>
          </a:ln>
        </p:spPr>
        <p:txBody>
          <a:bodyPr wrap="none" rtlCol="0">
            <a:spAutoFit/>
          </a:bodyPr>
          <a:lstStyle/>
          <a:p>
            <a:r>
              <a:rPr lang="en-US"/>
              <a:t>Patient Contact?</a:t>
            </a:r>
          </a:p>
        </p:txBody>
      </p:sp>
      <p:cxnSp>
        <p:nvCxnSpPr>
          <p:cNvPr id="27" name="Straight Connector 26">
            <a:extLst>
              <a:ext uri="{FF2B5EF4-FFF2-40B4-BE49-F238E27FC236}">
                <a16:creationId xmlns:a16="http://schemas.microsoft.com/office/drawing/2014/main" id="{F566B761-94A5-4FB7-95B9-EB45393184E0}"/>
              </a:ext>
            </a:extLst>
          </p:cNvPr>
          <p:cNvCxnSpPr>
            <a:cxnSpLocks/>
            <a:stCxn id="25" idx="2"/>
          </p:cNvCxnSpPr>
          <p:nvPr/>
        </p:nvCxnSpPr>
        <p:spPr>
          <a:xfrm>
            <a:off x="5150557" y="3433526"/>
            <a:ext cx="0" cy="4402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748C1C-A5F3-4A17-9364-C04C99D5EBDB}"/>
              </a:ext>
            </a:extLst>
          </p:cNvPr>
          <p:cNvCxnSpPr>
            <a:cxnSpLocks/>
          </p:cNvCxnSpPr>
          <p:nvPr/>
        </p:nvCxnSpPr>
        <p:spPr>
          <a:xfrm flipH="1">
            <a:off x="3417069" y="3873821"/>
            <a:ext cx="17334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C41F96-8339-421E-AC1E-3F17059AE0F8}"/>
              </a:ext>
            </a:extLst>
          </p:cNvPr>
          <p:cNvCxnSpPr>
            <a:cxnSpLocks/>
          </p:cNvCxnSpPr>
          <p:nvPr/>
        </p:nvCxnSpPr>
        <p:spPr>
          <a:xfrm flipV="1">
            <a:off x="5150557" y="3873819"/>
            <a:ext cx="954365"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A222A39-72CB-4986-A235-E3540AC9D411}"/>
              </a:ext>
            </a:extLst>
          </p:cNvPr>
          <p:cNvSpPr txBox="1"/>
          <p:nvPr/>
        </p:nvSpPr>
        <p:spPr>
          <a:xfrm>
            <a:off x="5660818" y="3531995"/>
            <a:ext cx="512641" cy="369332"/>
          </a:xfrm>
          <a:prstGeom prst="rect">
            <a:avLst/>
          </a:prstGeom>
          <a:noFill/>
        </p:spPr>
        <p:txBody>
          <a:bodyPr wrap="none" rtlCol="0">
            <a:spAutoFit/>
          </a:bodyPr>
          <a:lstStyle/>
          <a:p>
            <a:r>
              <a:rPr lang="en-US" dirty="0"/>
              <a:t>YES</a:t>
            </a:r>
          </a:p>
        </p:txBody>
      </p:sp>
      <p:sp>
        <p:nvSpPr>
          <p:cNvPr id="38" name="TextBox 37">
            <a:extLst>
              <a:ext uri="{FF2B5EF4-FFF2-40B4-BE49-F238E27FC236}">
                <a16:creationId xmlns:a16="http://schemas.microsoft.com/office/drawing/2014/main" id="{1A0F453E-A6CD-4CC5-B4FA-962EAD32D5E5}"/>
              </a:ext>
            </a:extLst>
          </p:cNvPr>
          <p:cNvSpPr txBox="1"/>
          <p:nvPr/>
        </p:nvSpPr>
        <p:spPr>
          <a:xfrm>
            <a:off x="3379969" y="3505198"/>
            <a:ext cx="486030" cy="369332"/>
          </a:xfrm>
          <a:prstGeom prst="rect">
            <a:avLst/>
          </a:prstGeom>
          <a:noFill/>
        </p:spPr>
        <p:txBody>
          <a:bodyPr wrap="none" rtlCol="0">
            <a:spAutoFit/>
          </a:bodyPr>
          <a:lstStyle/>
          <a:p>
            <a:r>
              <a:rPr lang="en-US" dirty="0"/>
              <a:t>NO</a:t>
            </a:r>
          </a:p>
        </p:txBody>
      </p:sp>
      <p:sp>
        <p:nvSpPr>
          <p:cNvPr id="39" name="TextBox 38">
            <a:extLst>
              <a:ext uri="{FF2B5EF4-FFF2-40B4-BE49-F238E27FC236}">
                <a16:creationId xmlns:a16="http://schemas.microsoft.com/office/drawing/2014/main" id="{260AABF3-27D4-4AAB-8D38-579912E23358}"/>
              </a:ext>
            </a:extLst>
          </p:cNvPr>
          <p:cNvSpPr txBox="1"/>
          <p:nvPr/>
        </p:nvSpPr>
        <p:spPr>
          <a:xfrm>
            <a:off x="4599975" y="4351092"/>
            <a:ext cx="2107633" cy="646331"/>
          </a:xfrm>
          <a:prstGeom prst="rect">
            <a:avLst/>
          </a:prstGeom>
          <a:noFill/>
        </p:spPr>
        <p:txBody>
          <a:bodyPr wrap="square" rtlCol="0">
            <a:spAutoFit/>
          </a:bodyPr>
          <a:lstStyle/>
          <a:p>
            <a:r>
              <a:rPr lang="en-US" dirty="0"/>
              <a:t>Store in brown bag for UV-C </a:t>
            </a:r>
            <a:r>
              <a:rPr lang="en-US" dirty="0" err="1"/>
              <a:t>Decon</a:t>
            </a:r>
            <a:endParaRPr lang="en-US" dirty="0"/>
          </a:p>
        </p:txBody>
      </p:sp>
      <p:sp>
        <p:nvSpPr>
          <p:cNvPr id="40" name="TextBox 39">
            <a:extLst>
              <a:ext uri="{FF2B5EF4-FFF2-40B4-BE49-F238E27FC236}">
                <a16:creationId xmlns:a16="http://schemas.microsoft.com/office/drawing/2014/main" id="{53453A41-49D4-4620-BE0A-597BCBBBEDAD}"/>
              </a:ext>
            </a:extLst>
          </p:cNvPr>
          <p:cNvSpPr txBox="1"/>
          <p:nvPr/>
        </p:nvSpPr>
        <p:spPr>
          <a:xfrm>
            <a:off x="2467926" y="4343342"/>
            <a:ext cx="1937005" cy="646331"/>
          </a:xfrm>
          <a:prstGeom prst="rect">
            <a:avLst/>
          </a:prstGeom>
          <a:noFill/>
        </p:spPr>
        <p:txBody>
          <a:bodyPr wrap="none" rtlCol="0">
            <a:spAutoFit/>
          </a:bodyPr>
          <a:lstStyle/>
          <a:p>
            <a:r>
              <a:rPr lang="en-US" dirty="0"/>
              <a:t>Store in white bag </a:t>
            </a:r>
          </a:p>
          <a:p>
            <a:r>
              <a:rPr lang="en-US" dirty="0"/>
              <a:t>for next call</a:t>
            </a:r>
          </a:p>
        </p:txBody>
      </p:sp>
      <p:cxnSp>
        <p:nvCxnSpPr>
          <p:cNvPr id="42" name="Straight Connector 41">
            <a:extLst>
              <a:ext uri="{FF2B5EF4-FFF2-40B4-BE49-F238E27FC236}">
                <a16:creationId xmlns:a16="http://schemas.microsoft.com/office/drawing/2014/main" id="{69FC5B93-8E7B-4A38-86E7-52BDA7BD214F}"/>
              </a:ext>
            </a:extLst>
          </p:cNvPr>
          <p:cNvCxnSpPr>
            <a:cxnSpLocks/>
          </p:cNvCxnSpPr>
          <p:nvPr/>
        </p:nvCxnSpPr>
        <p:spPr>
          <a:xfrm>
            <a:off x="6104922" y="3883291"/>
            <a:ext cx="0" cy="488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774D9BC-2D83-4136-A9EE-B66729E698A7}"/>
              </a:ext>
            </a:extLst>
          </p:cNvPr>
          <p:cNvCxnSpPr>
            <a:cxnSpLocks/>
          </p:cNvCxnSpPr>
          <p:nvPr/>
        </p:nvCxnSpPr>
        <p:spPr>
          <a:xfrm flipH="1">
            <a:off x="3415933" y="3879271"/>
            <a:ext cx="5640" cy="475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760CD6A-CC64-4D75-8BA0-EB8734277A86}"/>
              </a:ext>
            </a:extLst>
          </p:cNvPr>
          <p:cNvSpPr/>
          <p:nvPr/>
        </p:nvSpPr>
        <p:spPr>
          <a:xfrm>
            <a:off x="2447430" y="4381133"/>
            <a:ext cx="1937005" cy="59482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030079C-251C-45F7-85D4-11026959701D}"/>
              </a:ext>
            </a:extLst>
          </p:cNvPr>
          <p:cNvSpPr/>
          <p:nvPr/>
        </p:nvSpPr>
        <p:spPr>
          <a:xfrm>
            <a:off x="4502427" y="4376808"/>
            <a:ext cx="2205181" cy="5896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EC365E8-80B5-41AC-8BE5-AB8214C4CD61}"/>
              </a:ext>
            </a:extLst>
          </p:cNvPr>
          <p:cNvSpPr txBox="1"/>
          <p:nvPr/>
        </p:nvSpPr>
        <p:spPr>
          <a:xfrm>
            <a:off x="2036715" y="3266028"/>
            <a:ext cx="875303" cy="369332"/>
          </a:xfrm>
          <a:prstGeom prst="rect">
            <a:avLst/>
          </a:prstGeom>
          <a:noFill/>
        </p:spPr>
        <p:txBody>
          <a:bodyPr wrap="none" rtlCol="0">
            <a:spAutoFit/>
          </a:bodyPr>
          <a:lstStyle/>
          <a:p>
            <a:pPr algn="ctr"/>
            <a:r>
              <a:rPr lang="en-US" dirty="0"/>
              <a:t>Discard</a:t>
            </a:r>
          </a:p>
        </p:txBody>
      </p:sp>
      <p:cxnSp>
        <p:nvCxnSpPr>
          <p:cNvPr id="54" name="Straight Connector 53">
            <a:extLst>
              <a:ext uri="{FF2B5EF4-FFF2-40B4-BE49-F238E27FC236}">
                <a16:creationId xmlns:a16="http://schemas.microsoft.com/office/drawing/2014/main" id="{74FA6D8E-53F3-40FC-8381-40B961875340}"/>
              </a:ext>
            </a:extLst>
          </p:cNvPr>
          <p:cNvCxnSpPr/>
          <p:nvPr/>
        </p:nvCxnSpPr>
        <p:spPr>
          <a:xfrm>
            <a:off x="2474366" y="2816544"/>
            <a:ext cx="0" cy="4505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C6D04AE-7624-47F2-9237-87BC39B4BA6C}"/>
              </a:ext>
            </a:extLst>
          </p:cNvPr>
          <p:cNvSpPr/>
          <p:nvPr/>
        </p:nvSpPr>
        <p:spPr>
          <a:xfrm>
            <a:off x="1852552" y="3266028"/>
            <a:ext cx="1246865" cy="3693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2B5B5EA-CCB7-4B21-8704-524A49239035}"/>
              </a:ext>
            </a:extLst>
          </p:cNvPr>
          <p:cNvGraphicFramePr>
            <a:graphicFrameLocks noGrp="1"/>
          </p:cNvGraphicFramePr>
          <p:nvPr>
            <p:extLst>
              <p:ext uri="{D42A27DB-BD31-4B8C-83A1-F6EECF244321}">
                <p14:modId xmlns:p14="http://schemas.microsoft.com/office/powerpoint/2010/main" val="3870075124"/>
              </p:ext>
            </p:extLst>
          </p:nvPr>
        </p:nvGraphicFramePr>
        <p:xfrm>
          <a:off x="-2753" y="134724"/>
          <a:ext cx="1667057" cy="8445602"/>
        </p:xfrm>
        <a:graphic>
          <a:graphicData uri="http://schemas.openxmlformats.org/drawingml/2006/table">
            <a:tbl>
              <a:tblPr firstRow="1" bandRow="1">
                <a:tableStyleId>{5940675A-B579-460E-94D1-54222C63F5DA}</a:tableStyleId>
              </a:tblPr>
              <a:tblGrid>
                <a:gridCol w="1667057">
                  <a:extLst>
                    <a:ext uri="{9D8B030D-6E8A-4147-A177-3AD203B41FA5}">
                      <a16:colId xmlns:a16="http://schemas.microsoft.com/office/drawing/2014/main" val="1043305815"/>
                    </a:ext>
                  </a:extLst>
                </a:gridCol>
              </a:tblGrid>
              <a:tr h="490246">
                <a:tc>
                  <a:txBody>
                    <a:bodyPr/>
                    <a:lstStyle/>
                    <a:p>
                      <a:r>
                        <a:rPr lang="en-US" sz="1250" b="0" dirty="0">
                          <a:solidFill>
                            <a:schemeClr val="bg1">
                              <a:lumMod val="75000"/>
                            </a:schemeClr>
                          </a:solidFill>
                        </a:rPr>
                        <a:t>COVID-19 </a:t>
                      </a:r>
                    </a:p>
                    <a:p>
                      <a:r>
                        <a:rPr lang="en-US" sz="1250" b="0" dirty="0">
                          <a:solidFill>
                            <a:schemeClr val="bg1">
                              <a:lumMod val="75000"/>
                            </a:schemeClr>
                          </a:solidFill>
                        </a:rPr>
                        <a:t>Best </a:t>
                      </a:r>
                      <a:r>
                        <a:rPr lang="en-US" sz="1250" b="0" kern="1200" dirty="0">
                          <a:solidFill>
                            <a:schemeClr val="bg1">
                              <a:lumMod val="75000"/>
                            </a:schemeClr>
                          </a:solidFill>
                          <a:latin typeface="+mn-lt"/>
                          <a:ea typeface="+mn-ea"/>
                          <a:cs typeface="+mn-cs"/>
                        </a:rPr>
                        <a:t>Practices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9784"/>
                  </a:ext>
                </a:extLst>
              </a:tr>
              <a:tr h="365760">
                <a:tc>
                  <a:txBody>
                    <a:bodyPr/>
                    <a:lstStyle/>
                    <a:p>
                      <a:pPr marL="171450" indent="0">
                        <a:tabLst/>
                      </a:pPr>
                      <a:r>
                        <a:rPr lang="en-US" sz="1100" b="0" dirty="0">
                          <a:solidFill>
                            <a:schemeClr val="bg1">
                              <a:lumMod val="75000"/>
                            </a:schemeClr>
                          </a:solidFill>
                        </a:rPr>
                        <a:t>Station &amp; Crew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454699"/>
                  </a:ext>
                </a:extLst>
              </a:tr>
              <a:tr h="457200">
                <a:tc>
                  <a:txBody>
                    <a:bodyPr/>
                    <a:lstStyle/>
                    <a:p>
                      <a:pPr marL="171450" indent="0">
                        <a:tabLst/>
                      </a:pPr>
                      <a:r>
                        <a:rPr lang="en-US" sz="1100" kern="1200" dirty="0">
                          <a:solidFill>
                            <a:schemeClr val="bg1">
                              <a:lumMod val="75000"/>
                            </a:schemeClr>
                          </a:solidFill>
                          <a:latin typeface="+mn-lt"/>
                          <a:ea typeface="+mn-ea"/>
                          <a:cs typeface="+mn-cs"/>
                        </a:rPr>
                        <a:t>Crew Safety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3510745"/>
                  </a:ext>
                </a:extLst>
              </a:tr>
              <a:tr h="182880">
                <a:tc>
                  <a:txBody>
                    <a:bodyPr/>
                    <a:lstStyle/>
                    <a:p>
                      <a:r>
                        <a:rPr lang="en-US" sz="1250" dirty="0">
                          <a:solidFill>
                            <a:schemeClr val="bg1">
                              <a:lumMod val="75000"/>
                            </a:schemeClr>
                          </a:solidFill>
                        </a:rPr>
                        <a:t>EMS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0857296"/>
                  </a:ext>
                </a:extLst>
              </a:tr>
              <a:tr h="277962">
                <a:tc>
                  <a:txBody>
                    <a:bodyPr/>
                    <a:lstStyle/>
                    <a:p>
                      <a:pPr marL="171450" indent="0">
                        <a:tabLst/>
                      </a:pPr>
                      <a:r>
                        <a:rPr lang="en-US" sz="1100" dirty="0">
                          <a:solidFill>
                            <a:schemeClr val="bg1">
                              <a:lumMod val="75000"/>
                            </a:schemeClr>
                          </a:solidFill>
                        </a:rPr>
                        <a:t>Response &amp; Transport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2310783"/>
                  </a:ext>
                </a:extLst>
              </a:tr>
              <a:tr h="277962">
                <a:tc>
                  <a:txBody>
                    <a:bodyPr/>
                    <a:lstStyle/>
                    <a:p>
                      <a:pPr marL="171450" indent="0">
                        <a:tabLst/>
                      </a:pPr>
                      <a:r>
                        <a:rPr lang="en-US" sz="1100" dirty="0">
                          <a:solidFill>
                            <a:schemeClr val="bg1">
                              <a:lumMod val="75000"/>
                            </a:schemeClr>
                          </a:solidFill>
                        </a:rPr>
                        <a:t>Aerosol Generating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3445526"/>
                  </a:ext>
                </a:extLst>
              </a:tr>
              <a:tr h="277962">
                <a:tc>
                  <a:txBody>
                    <a:bodyPr/>
                    <a:lstStyle/>
                    <a:p>
                      <a:pPr marL="171450" indent="0">
                        <a:tabLst/>
                      </a:pPr>
                      <a:r>
                        <a:rPr lang="en-US" sz="1100" dirty="0">
                          <a:solidFill>
                            <a:schemeClr val="bg1">
                              <a:lumMod val="75000"/>
                            </a:schemeClr>
                          </a:solidFill>
                        </a:rPr>
                        <a:t>O</a:t>
                      </a:r>
                      <a:r>
                        <a:rPr lang="en-US" sz="1100" baseline="-25000" dirty="0">
                          <a:solidFill>
                            <a:schemeClr val="bg1">
                              <a:lumMod val="75000"/>
                            </a:schemeClr>
                          </a:solidFill>
                        </a:rPr>
                        <a:t>2  </a:t>
                      </a:r>
                      <a:r>
                        <a:rPr lang="en-US" sz="1100" dirty="0">
                          <a:solidFill>
                            <a:schemeClr val="bg1">
                              <a:lumMod val="75000"/>
                            </a:schemeClr>
                          </a:solidFill>
                        </a:rPr>
                        <a:t>&amp; Airway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1429307"/>
                  </a:ext>
                </a:extLst>
              </a:tr>
              <a:tr h="277962">
                <a:tc>
                  <a:txBody>
                    <a:bodyPr/>
                    <a:lstStyle/>
                    <a:p>
                      <a:pPr marL="171450" indent="0">
                        <a:tabLst/>
                      </a:pPr>
                      <a:r>
                        <a:rPr lang="en-US" sz="1100" dirty="0">
                          <a:solidFill>
                            <a:schemeClr val="bg1">
                              <a:lumMod val="75000"/>
                            </a:schemeClr>
                          </a:solidFill>
                        </a:rPr>
                        <a:t>Hospital Notification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8249529"/>
                  </a:ext>
                </a:extLst>
              </a:tr>
              <a:tr h="462231">
                <a:tc>
                  <a:txBody>
                    <a:bodyPr/>
                    <a:lstStyle/>
                    <a:p>
                      <a:pPr marL="171450" indent="0">
                        <a:tabLst/>
                      </a:pPr>
                      <a:r>
                        <a:rPr lang="en-US" sz="1100" dirty="0">
                          <a:solidFill>
                            <a:schemeClr val="bg1">
                              <a:lumMod val="75000"/>
                            </a:schemeClr>
                          </a:solidFill>
                        </a:rPr>
                        <a:t>PPE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7820607"/>
                  </a:ext>
                </a:extLst>
              </a:tr>
              <a:tr h="321733">
                <a:tc>
                  <a:txBody>
                    <a:bodyPr/>
                    <a:lstStyle/>
                    <a:p>
                      <a:r>
                        <a:rPr lang="en-US" sz="1250" dirty="0">
                          <a:solidFill>
                            <a:schemeClr val="bg1">
                              <a:lumMod val="75000"/>
                            </a:schemeClr>
                          </a:solidFill>
                        </a:rPr>
                        <a:t>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448115"/>
                  </a:ext>
                </a:extLst>
              </a:tr>
              <a:tr h="274320">
                <a:tc>
                  <a:txBody>
                    <a:bodyPr/>
                    <a:lstStyle/>
                    <a:p>
                      <a:pPr marL="171450" indent="0">
                        <a:tabLst/>
                      </a:pPr>
                      <a:r>
                        <a:rPr lang="en-US" sz="1100" dirty="0">
                          <a:solidFill>
                            <a:schemeClr val="bg1">
                              <a:lumMod val="75000"/>
                            </a:schemeClr>
                          </a:solidFill>
                        </a:rPr>
                        <a:t>Crew Checklist: 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745021"/>
                  </a:ext>
                </a:extLst>
              </a:tr>
              <a:tr h="596053">
                <a:tc>
                  <a:txBody>
                    <a:bodyPr/>
                    <a:lstStyle/>
                    <a:p>
                      <a:pPr marL="171450" indent="0">
                        <a:tabLst/>
                      </a:pPr>
                      <a:r>
                        <a:rPr lang="en-US" sz="1100" dirty="0">
                          <a:solidFill>
                            <a:schemeClr val="bg1">
                              <a:lumMod val="75000"/>
                            </a:schemeClr>
                          </a:solidFill>
                        </a:rPr>
                        <a:t>Crew Checklist:  </a:t>
                      </a:r>
                    </a:p>
                    <a:p>
                      <a:pPr marL="171450" indent="0">
                        <a:tabLst/>
                      </a:pPr>
                      <a:r>
                        <a:rPr lang="en-US" sz="1100" dirty="0">
                          <a:solidFill>
                            <a:schemeClr val="bg1">
                              <a:lumMod val="75000"/>
                            </a:schemeClr>
                          </a:solidFill>
                        </a:rPr>
                        <a:t>Non-Transport Unit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5698234"/>
                  </a:ext>
                </a:extLst>
              </a:tr>
              <a:tr h="365760">
                <a:tc>
                  <a:txBody>
                    <a:bodyPr/>
                    <a:lstStyle/>
                    <a:p>
                      <a:pPr marL="0" indent="0">
                        <a:tabLst/>
                      </a:pPr>
                      <a:r>
                        <a:rPr lang="en-US" sz="1250" b="1" dirty="0">
                          <a:solidFill>
                            <a:schemeClr val="tx1"/>
                          </a:solidFill>
                        </a:rPr>
                        <a:t>PPE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503677095"/>
                  </a:ext>
                </a:extLst>
              </a:tr>
              <a:tr h="30480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bg1">
                              <a:lumMod val="75000"/>
                            </a:schemeClr>
                          </a:solidFill>
                        </a:rPr>
                        <a:t>Conservation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515182"/>
                  </a:ext>
                </a:extLst>
              </a:tr>
              <a:tr h="516467">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UV-C Decontamination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6880402"/>
                  </a:ext>
                </a:extLst>
              </a:tr>
              <a:tr h="516162">
                <a:tc>
                  <a:txBody>
                    <a:bodyPr/>
                    <a:lstStyle/>
                    <a:p>
                      <a:r>
                        <a:rPr lang="en-US" sz="1250" dirty="0">
                          <a:solidFill>
                            <a:schemeClr val="bg1">
                              <a:lumMod val="75000"/>
                            </a:schemeClr>
                          </a:solidFill>
                        </a:rPr>
                        <a:t>Force Protective Measures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9039225"/>
                  </a:ext>
                </a:extLst>
              </a:tr>
              <a:tr h="457200">
                <a:tc>
                  <a:txBody>
                    <a:bodyPr/>
                    <a:lstStyle/>
                    <a:p>
                      <a:r>
                        <a:rPr lang="en-US" sz="1250" dirty="0">
                          <a:solidFill>
                            <a:schemeClr val="bg1">
                              <a:lumMod val="75000"/>
                            </a:schemeClr>
                          </a:solidFill>
                        </a:rPr>
                        <a:t>Sick Personnel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041169"/>
                  </a:ext>
                </a:extLst>
              </a:tr>
              <a:tr h="274320">
                <a:tc>
                  <a:txBody>
                    <a:bodyPr/>
                    <a:lstStyle/>
                    <a:p>
                      <a:pPr marL="17145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bg1">
                              <a:lumMod val="75000"/>
                            </a:schemeClr>
                          </a:solidFill>
                        </a:rPr>
                        <a:t>BC Workflow</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401825"/>
                  </a:ext>
                </a:extLst>
              </a:tr>
              <a:tr h="277962">
                <a:tc>
                  <a:txBody>
                    <a:bodyPr/>
                    <a:lstStyle/>
                    <a:p>
                      <a:pPr marL="171450" indent="0">
                        <a:tabLst/>
                      </a:pPr>
                      <a:r>
                        <a:rPr lang="en-US" sz="1100" dirty="0">
                          <a:solidFill>
                            <a:schemeClr val="bg1">
                              <a:lumMod val="75000"/>
                            </a:schemeClr>
                          </a:solidFill>
                        </a:rPr>
                        <a:t>BC Algorithm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4898396"/>
                  </a:ext>
                </a:extLst>
              </a:tr>
              <a:tr h="277962">
                <a:tc>
                  <a:txBody>
                    <a:bodyPr/>
                    <a:lstStyle/>
                    <a:p>
                      <a:pPr marL="171450" indent="0">
                        <a:tabLst/>
                      </a:pPr>
                      <a:r>
                        <a:rPr lang="en-US" sz="1100" dirty="0">
                          <a:solidFill>
                            <a:schemeClr val="bg1">
                              <a:lumMod val="75000"/>
                            </a:schemeClr>
                          </a:solidFill>
                        </a:rPr>
                        <a:t>14 Day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9448914"/>
                  </a:ext>
                </a:extLst>
              </a:tr>
              <a:tr h="274320">
                <a:tc>
                  <a:txBody>
                    <a:bodyPr/>
                    <a:lstStyle/>
                    <a:p>
                      <a:pPr marL="171450" indent="0">
                        <a:tabLst/>
                      </a:pPr>
                      <a:r>
                        <a:rPr lang="en-US" sz="1100" dirty="0">
                          <a:solidFill>
                            <a:schemeClr val="bg1">
                              <a:lumMod val="75000"/>
                            </a:schemeClr>
                          </a:solidFill>
                        </a:rPr>
                        <a:t>Daily Shift Monitoring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1400345"/>
                  </a:ext>
                </a:extLst>
              </a:tr>
              <a:tr h="457200">
                <a:tc>
                  <a:txBody>
                    <a:bodyPr/>
                    <a:lstStyle/>
                    <a:p>
                      <a:pPr marL="171450" indent="0">
                        <a:tabLst/>
                      </a:pPr>
                      <a:endParaRPr lang="en-US" sz="1100" dirty="0">
                        <a:solidFill>
                          <a:schemeClr val="bg1">
                            <a:lumMod val="75000"/>
                          </a:schemeClr>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3225802"/>
                  </a:ext>
                </a:extLst>
              </a:tr>
            </a:tbl>
          </a:graphicData>
        </a:graphic>
      </p:graphicFrame>
    </p:spTree>
    <p:extLst>
      <p:ext uri="{BB962C8B-B14F-4D97-AF65-F5344CB8AC3E}">
        <p14:creationId xmlns:p14="http://schemas.microsoft.com/office/powerpoint/2010/main" val="3922837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F4EBDC7132F1458ABBAD6D5329CD23" ma:contentTypeVersion="7" ma:contentTypeDescription="Create a new document." ma:contentTypeScope="" ma:versionID="7a9ef0132a1cf27c3ccc60bda2fb161a">
  <xsd:schema xmlns:xsd="http://www.w3.org/2001/XMLSchema" xmlns:xs="http://www.w3.org/2001/XMLSchema" xmlns:p="http://schemas.microsoft.com/office/2006/metadata/properties" xmlns:ns2="0283113f-4e81-4598-bd93-b443abaf784c" xmlns:ns3="a26b8dad-02e4-4d2e-9a4a-84bf62abee64" targetNamespace="http://schemas.microsoft.com/office/2006/metadata/properties" ma:root="true" ma:fieldsID="98f5c53942611250ec4f046166198507" ns2:_="" ns3:_="">
    <xsd:import namespace="0283113f-4e81-4598-bd93-b443abaf784c"/>
    <xsd:import namespace="a26b8dad-02e4-4d2e-9a4a-84bf62abee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83113f-4e81-4598-bd93-b443abaf784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6b8dad-02e4-4d2e-9a4a-84bf62abee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3C344F-E3D5-4476-A2A2-83B3C874E2B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275007-B54B-460E-93A9-5D26E96AD65F}">
  <ds:schemaRefs>
    <ds:schemaRef ds:uri="http://schemas.microsoft.com/sharepoint/v3/contenttype/forms"/>
  </ds:schemaRefs>
</ds:datastoreItem>
</file>

<file path=customXml/itemProps3.xml><?xml version="1.0" encoding="utf-8"?>
<ds:datastoreItem xmlns:ds="http://schemas.openxmlformats.org/officeDocument/2006/customXml" ds:itemID="{3B7FD3B3-C8FD-47C2-98BA-84484C49B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83113f-4e81-4598-bd93-b443abaf784c"/>
    <ds:schemaRef ds:uri="a26b8dad-02e4-4d2e-9a4a-84bf62abee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3499</TotalTime>
  <Words>3725</Words>
  <Application>Microsoft Office PowerPoint</Application>
  <PresentationFormat>Letter Paper (8.5x11 in)</PresentationFormat>
  <Paragraphs>779</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Courier New</vt:lpstr>
      <vt:lpstr>Rockwell</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Burian, Barbara K. (ARC-TH)</dc:creator>
  <cp:lastModifiedBy>Eastman, Robert</cp:lastModifiedBy>
  <cp:revision>17</cp:revision>
  <cp:lastPrinted>2020-11-02T22:50:17Z</cp:lastPrinted>
  <dcterms:created xsi:type="dcterms:W3CDTF">2020-04-13T20:49:45Z</dcterms:created>
  <dcterms:modified xsi:type="dcterms:W3CDTF">2020-11-12T20:42:26Z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0x010100B7F4EBDC7132F1458ABBAD6D5329CD23</vt:lpwstr>
  </property>
</Properties>
</file>